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2"/>
  </p:notesMasterIdLst>
  <p:handoutMasterIdLst>
    <p:handoutMasterId r:id="rId43"/>
  </p:handoutMasterIdLst>
  <p:sldIdLst>
    <p:sldId id="256" r:id="rId5"/>
    <p:sldId id="292" r:id="rId6"/>
    <p:sldId id="257" r:id="rId7"/>
    <p:sldId id="259" r:id="rId8"/>
    <p:sldId id="263" r:id="rId9"/>
    <p:sldId id="295" r:id="rId10"/>
    <p:sldId id="299" r:id="rId11"/>
    <p:sldId id="260" r:id="rId12"/>
    <p:sldId id="261" r:id="rId13"/>
    <p:sldId id="262" r:id="rId14"/>
    <p:sldId id="281" r:id="rId15"/>
    <p:sldId id="282" r:id="rId16"/>
    <p:sldId id="268" r:id="rId17"/>
    <p:sldId id="269" r:id="rId18"/>
    <p:sldId id="272" r:id="rId19"/>
    <p:sldId id="270" r:id="rId20"/>
    <p:sldId id="264" r:id="rId21"/>
    <p:sldId id="273" r:id="rId22"/>
    <p:sldId id="276" r:id="rId23"/>
    <p:sldId id="274" r:id="rId24"/>
    <p:sldId id="301" r:id="rId25"/>
    <p:sldId id="278" r:id="rId26"/>
    <p:sldId id="277" r:id="rId27"/>
    <p:sldId id="280" r:id="rId28"/>
    <p:sldId id="302" r:id="rId29"/>
    <p:sldId id="284" r:id="rId30"/>
    <p:sldId id="296" r:id="rId31"/>
    <p:sldId id="285" r:id="rId32"/>
    <p:sldId id="294" r:id="rId33"/>
    <p:sldId id="290" r:id="rId34"/>
    <p:sldId id="289" r:id="rId35"/>
    <p:sldId id="297" r:id="rId36"/>
    <p:sldId id="286" r:id="rId37"/>
    <p:sldId id="287" r:id="rId38"/>
    <p:sldId id="275" r:id="rId39"/>
    <p:sldId id="291" r:id="rId40"/>
    <p:sldId id="303" r:id="rId41"/>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07E"/>
    <a:srgbClr val="000000"/>
    <a:srgbClr val="FFFFFF"/>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87" autoAdjust="0"/>
    <p:restoredTop sz="76923" autoAdjust="0"/>
  </p:normalViewPr>
  <p:slideViewPr>
    <p:cSldViewPr showGuides="1">
      <p:cViewPr varScale="1">
        <p:scale>
          <a:sx n="89" d="100"/>
          <a:sy n="89" d="100"/>
        </p:scale>
        <p:origin x="1140" y="90"/>
      </p:cViewPr>
      <p:guideLst>
        <p:guide orient="horz" pos="618"/>
        <p:guide pos="568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26/05/2015</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26/05/2015</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 to start)</a:t>
            </a:r>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0393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smtClean="0"/>
          </a:p>
          <a:p>
            <a:endParaRPr lang="en-AU" dirty="0" smtClean="0"/>
          </a:p>
          <a:p>
            <a:r>
              <a:rPr lang="en-AU" dirty="0" smtClean="0"/>
              <a:t>BURN </a:t>
            </a:r>
            <a:r>
              <a:rPr lang="en-AU" dirty="0" smtClean="0"/>
              <a:t>IT TO</a:t>
            </a:r>
            <a:r>
              <a:rPr lang="en-AU" baseline="0" dirty="0" smtClean="0"/>
              <a:t> THE GROUND!!</a:t>
            </a:r>
          </a:p>
          <a:p>
            <a:endParaRPr lang="en-GB" baseline="0" dirty="0" smtClean="0"/>
          </a:p>
          <a:p>
            <a:r>
              <a:rPr lang="en-GB" baseline="0" dirty="0" smtClean="0"/>
              <a:t>(Matt)</a:t>
            </a:r>
          </a:p>
          <a:p>
            <a:endParaRPr lang="en-AU" baseline="0" dirty="0" smtClean="0"/>
          </a:p>
          <a:p>
            <a:r>
              <a:rPr lang="en-AU" baseline="0" dirty="0" smtClean="0"/>
              <a:t>We fundamentally disagree with the concept of a testing pyramid – as we’ve previous said, it’s too rigid and doesn’t you offer any flexibility between projects.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2418865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Quoted </a:t>
            </a:r>
            <a:r>
              <a:rPr lang="en-AU" dirty="0" smtClean="0"/>
              <a:t>from his Holistic Testing talk at NDC 2013.</a:t>
            </a:r>
          </a:p>
          <a:p>
            <a:endParaRPr lang="en-AU"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b="0" i="0" kern="1200" dirty="0" smtClean="0">
                <a:solidFill>
                  <a:schemeClr val="tx1"/>
                </a:solidFill>
                <a:effectLst/>
                <a:latin typeface="+mn-lt"/>
                <a:ea typeface="+mn-ea"/>
                <a:cs typeface="+mn-cs"/>
              </a:rPr>
              <a:t>https://vimeo.com/68390508</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2740479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3495970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1771387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Go </a:t>
            </a:r>
            <a:r>
              <a:rPr lang="en-GB" dirty="0" smtClean="0"/>
              <a:t>back to original point on confidence.</a:t>
            </a:r>
          </a:p>
          <a:p>
            <a:endParaRPr lang="en-GB" dirty="0" smtClean="0"/>
          </a:p>
          <a:p>
            <a:r>
              <a:rPr lang="en-GB" dirty="0" smtClean="0"/>
              <a:t>1. Most stakeholders will</a:t>
            </a:r>
            <a:r>
              <a:rPr lang="en-GB" baseline="0" dirty="0" smtClean="0"/>
              <a:t> say 100% confidence but that actually means you’ll never get anything shipped out the door. Being pragmatic, we actually want to challenge ourselves to set our confidence level as low as possible for our business needs. in combination with techniques like continuous delivery, we can optimise our testing strategy to be able to react quickly and efficiently to mistakes that do happen.</a:t>
            </a:r>
          </a:p>
          <a:p>
            <a:endParaRPr lang="en-GB" baseline="0" dirty="0" smtClean="0"/>
          </a:p>
          <a:p>
            <a:r>
              <a:rPr lang="en-GB" baseline="0" dirty="0" smtClean="0"/>
              <a:t>2. Increases agility and supports CD</a:t>
            </a:r>
          </a:p>
          <a:p>
            <a:endParaRPr lang="en-GB" baseline="0" dirty="0" smtClean="0"/>
          </a:p>
          <a:p>
            <a:r>
              <a:rPr lang="en-GB" baseline="0" dirty="0" smtClean="0"/>
              <a:t>3. Your first attempt at this doesn’t have to be right – but it should be simple.</a:t>
            </a:r>
          </a:p>
          <a:p>
            <a:pPr marL="285750" indent="-285750">
              <a:buFont typeface="Arial" panose="020B0604020202020204" pitchFamily="34" charset="0"/>
              <a:buChar char="•"/>
            </a:pPr>
            <a:r>
              <a:rPr lang="en-GB" baseline="0" dirty="0" smtClean="0"/>
              <a:t>How many bugs are getting to production?</a:t>
            </a:r>
          </a:p>
          <a:p>
            <a:pPr marL="285750" indent="-285750">
              <a:buFont typeface="Arial" panose="020B0604020202020204" pitchFamily="34" charset="0"/>
              <a:buChar char="•"/>
            </a:pPr>
            <a:r>
              <a:rPr lang="en-GB" baseline="0" dirty="0" smtClean="0"/>
              <a:t>How fast is your team delivering features?</a:t>
            </a:r>
          </a:p>
          <a:p>
            <a:pPr marL="285750" indent="-285750">
              <a:buFont typeface="Arial" panose="020B0604020202020204" pitchFamily="34" charset="0"/>
              <a:buChar char="•"/>
            </a:pPr>
            <a:r>
              <a:rPr lang="en-GB" baseline="0" dirty="0" smtClean="0"/>
              <a:t>How confident or scared are you when your product is pressing the button to deploy to production?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124436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smtClean="0"/>
          </a:p>
          <a:p>
            <a:endParaRPr lang="en-AU" dirty="0" smtClean="0"/>
          </a:p>
          <a:p>
            <a:r>
              <a:rPr lang="en-AU" dirty="0" smtClean="0"/>
              <a:t>So </a:t>
            </a:r>
            <a:r>
              <a:rPr lang="en-AU" dirty="0" smtClean="0"/>
              <a:t>you might ask – Is that a simplification? Surely you don’t use</a:t>
            </a:r>
            <a:r>
              <a:rPr lang="en-AU" baseline="0" dirty="0" smtClean="0"/>
              <a:t> one type of test (the fastest possible for a confidence level) across your whole app.</a:t>
            </a:r>
          </a:p>
          <a:p>
            <a:endParaRPr lang="en-AU" baseline="0" dirty="0" smtClean="0"/>
          </a:p>
          <a:p>
            <a:r>
              <a:rPr lang="en-AU" baseline="0" dirty="0" smtClean="0"/>
              <a:t>[Reveal]</a:t>
            </a:r>
          </a:p>
          <a:p>
            <a:endParaRPr lang="en-AU" baseline="0" dirty="0" smtClean="0"/>
          </a:p>
          <a:p>
            <a:r>
              <a:rPr lang="en-AU" baseline="0" dirty="0" smtClean="0"/>
              <a:t>Yes and no.</a:t>
            </a:r>
            <a:endParaRPr lang="en-AU" dirty="0" smtClean="0"/>
          </a:p>
          <a:p>
            <a:endParaRPr lang="en-AU" dirty="0" smtClean="0"/>
          </a:p>
          <a:p>
            <a:r>
              <a:rPr lang="en-AU" dirty="0" smtClean="0"/>
              <a:t>Confidence level needed will likely change</a:t>
            </a:r>
            <a:r>
              <a:rPr lang="en-AU" baseline="0" dirty="0" smtClean="0"/>
              <a:t> across different parts of the application.</a:t>
            </a:r>
          </a:p>
          <a:p>
            <a:endParaRPr lang="en-AU" baseline="0" dirty="0" smtClean="0"/>
          </a:p>
          <a:p>
            <a:r>
              <a:rPr lang="en-AU" baseline="0" dirty="0" smtClean="0"/>
              <a:t>But, we typically start with a broad brush testing strategy and let the inspect and adapt cycle run it’s course. Besides, in most of the apps we work on the </a:t>
            </a:r>
            <a:r>
              <a:rPr lang="en-AU" i="1" baseline="0" dirty="0" smtClean="0"/>
              <a:t>majority</a:t>
            </a:r>
            <a:r>
              <a:rPr lang="en-AU" i="0" baseline="0" dirty="0" smtClean="0"/>
              <a:t> of the application will be very similar, and then a few parts of it will be “special” and need different treatment. That’s where the inspect and adapt bit comes in to save the day.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3652862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because we work for enterprises, we need enterprise-driven right?</a:t>
            </a:r>
          </a:p>
          <a:p>
            <a:endParaRPr lang="en-US" dirty="0" smtClean="0"/>
          </a:p>
          <a:p>
            <a:r>
              <a:rPr lang="en-US" dirty="0" smtClean="0"/>
              <a:t>We need to set our strategy, show it at CAB and then apply it synergistically across the organization so they are all consistent.</a:t>
            </a:r>
          </a:p>
          <a:p>
            <a:endParaRPr lang="en-US" dirty="0" smtClean="0"/>
          </a:p>
          <a:p>
            <a:r>
              <a:rPr lang="en-US" dirty="0" smtClean="0"/>
              <a:t>Then we can hire a separate team of testers to roll out</a:t>
            </a:r>
            <a:r>
              <a:rPr lang="en-US" baseline="0" dirty="0" smtClean="0"/>
              <a:t> the testing strategy across all teams and keep the developers honest because we don’t trust them…</a:t>
            </a:r>
          </a:p>
          <a:p>
            <a:endParaRPr lang="en-US" baseline="0" dirty="0" smtClean="0"/>
          </a:p>
          <a:p>
            <a:r>
              <a:rPr lang="en-US" baseline="0" dirty="0" smtClean="0"/>
              <a:t>NO. Just stop. </a:t>
            </a:r>
            <a:r>
              <a:rPr lang="en-US" baseline="0" dirty="0" err="1" smtClean="0"/>
              <a:t>Srsly</a:t>
            </a:r>
            <a:r>
              <a:rPr lang="en-US" baseline="0" dirty="0" smtClean="0"/>
              <a:t>.</a:t>
            </a:r>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3378059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There’s </a:t>
            </a:r>
            <a:r>
              <a:rPr lang="en-GB" dirty="0" smtClean="0"/>
              <a:t>a particular</a:t>
            </a:r>
            <a:r>
              <a:rPr lang="en-GB" baseline="0" dirty="0" smtClean="0"/>
              <a:t> style of testing that we’ve generally settled on in projects we’ve worked on in the last year which has worked well for the type of application we’ve been working on.</a:t>
            </a:r>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3270167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Another</a:t>
            </a:r>
            <a:r>
              <a:rPr lang="en-GB" baseline="0" dirty="0" smtClean="0"/>
              <a:t> </a:t>
            </a:r>
            <a:r>
              <a:rPr lang="en-GB" baseline="0" dirty="0" smtClean="0"/>
              <a:t>note is that we will inspect and adapt this testing strategy throughout a project.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2740296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A </a:t>
            </a:r>
            <a:r>
              <a:rPr lang="en-GB" dirty="0" smtClean="0"/>
              <a:t>major part of the strategy that we have been using involves a technique called Subcutaneous Tests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373399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a:t>
            </a:r>
          </a:p>
          <a:p>
            <a:endParaRPr lang="en-US" dirty="0" smtClean="0"/>
          </a:p>
          <a:p>
            <a:r>
              <a:rPr lang="en-US" dirty="0" smtClean="0"/>
              <a:t>Let’s </a:t>
            </a:r>
            <a:r>
              <a:rPr lang="en-US" dirty="0" smtClean="0"/>
              <a:t>get the burning question out of the way…</a:t>
            </a:r>
          </a:p>
          <a:p>
            <a:endParaRPr lang="en-US" dirty="0" smtClean="0"/>
          </a:p>
          <a:p>
            <a:r>
              <a:rPr lang="en-US" dirty="0" smtClean="0"/>
              <a:t>On a more serious note: We’ve been finding that with the testing strategies</a:t>
            </a:r>
            <a:r>
              <a:rPr lang="en-US" baseline="0" dirty="0" smtClean="0"/>
              <a:t> we’ve been using lately we’ve been writing less tests and getting more out of it.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3466718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4139584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1530430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smtClean="0"/>
              <a:t>(Rob)</a:t>
            </a:r>
            <a:endParaRPr lang="en-AU" dirty="0" smtClean="0"/>
          </a:p>
          <a:p>
            <a:endParaRPr lang="en-AU" dirty="0" smtClean="0"/>
          </a:p>
          <a:p>
            <a:r>
              <a:rPr lang="en-AU" dirty="0" smtClean="0"/>
              <a:t>Are </a:t>
            </a:r>
            <a:r>
              <a:rPr lang="en-AU" dirty="0" smtClean="0"/>
              <a:t>we saying we never do low-level unit tests?</a:t>
            </a:r>
            <a:r>
              <a:rPr lang="en-AU" baseline="0" dirty="0" smtClean="0"/>
              <a:t> No.</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1015126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smtClean="0"/>
              <a:t>(Rob)</a:t>
            </a:r>
            <a:endParaRPr lang="en-AU" dirty="0" smtClean="0"/>
          </a:p>
          <a:p>
            <a:endParaRPr lang="en-AU" sz="1400" dirty="0" smtClean="0"/>
          </a:p>
          <a:p>
            <a:r>
              <a:rPr lang="en-AU" sz="1400" dirty="0" smtClean="0"/>
              <a:t>https</a:t>
            </a:r>
            <a:r>
              <a:rPr lang="en-AU" sz="1400" dirty="0" smtClean="0"/>
              <a:t>://gist.github.com/robdmoore/00f99ac3a9053d200768</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1749792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Recap</a:t>
            </a:r>
            <a:r>
              <a:rPr lang="en-GB" dirty="0" smtClean="0"/>
              <a:t>: run through</a:t>
            </a:r>
            <a:r>
              <a:rPr lang="en-GB" baseline="0" dirty="0" smtClean="0"/>
              <a:t> really quickly as we should have covered most of these in the demo.</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2515013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https</a:t>
            </a:r>
            <a:r>
              <a:rPr lang="en-GB" dirty="0" smtClean="0"/>
              <a:t>://www.flickr.com/photos/eschipul/4160817135</a:t>
            </a:r>
          </a:p>
          <a:p>
            <a:endParaRPr lang="en-GB" dirty="0" smtClean="0"/>
          </a:p>
          <a:p>
            <a:r>
              <a:rPr lang="en-GB" dirty="0" smtClean="0"/>
              <a:t>Not a silver bullet, there are some disadvantages and some limitations you need to be aware of. There are ways of working around or dealing with them though, some of which we will cover in</a:t>
            </a:r>
            <a:r>
              <a:rPr lang="en-GB" baseline="0" dirty="0" smtClean="0"/>
              <a:t> the last part of our talk, others are covered in Rob’s blog posts via the link.</a:t>
            </a:r>
            <a:endParaRPr lang="en-GB"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2844469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2759783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smtClean="0"/>
              <a:t>(Matt)</a:t>
            </a:r>
            <a:endParaRPr lang="en-AU"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27</a:t>
            </a:fld>
            <a:endParaRPr lang="en-AU"/>
          </a:p>
        </p:txBody>
      </p:sp>
    </p:spTree>
    <p:extLst>
      <p:ext uri="{BB962C8B-B14F-4D97-AF65-F5344CB8AC3E}">
        <p14:creationId xmlns:p14="http://schemas.microsoft.com/office/powerpoint/2010/main" val="422737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2892940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sz="1400" dirty="0" smtClean="0"/>
              <a:t>(Rob)</a:t>
            </a:r>
            <a:endParaRPr lang="en-AU" sz="1400" dirty="0" smtClean="0"/>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dirty="0" smtClean="0"/>
              <a:t>https</a:t>
            </a:r>
            <a:r>
              <a:rPr lang="en-AU" sz="1400" dirty="0" smtClean="0"/>
              <a:t>://</a:t>
            </a:r>
            <a:r>
              <a:rPr lang="en-AU" sz="1400" dirty="0" smtClean="0"/>
              <a:t>gist.github.com/robdmoore/00f99ac3a9053d200768</a:t>
            </a:r>
            <a:endParaRPr lang="en-AU"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2932842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Create</a:t>
            </a:r>
            <a:r>
              <a:rPr lang="en-GB" baseline="0" dirty="0" smtClean="0"/>
              <a:t>d </a:t>
            </a:r>
            <a:r>
              <a:rPr lang="en-GB" baseline="0" dirty="0" smtClean="0"/>
              <a:t>by piping http://en.wikipedia.org/wiki/Test_automation into http://www.wordle.net/</a:t>
            </a:r>
            <a:endParaRPr lang="en-GB" dirty="0" smtClean="0"/>
          </a:p>
          <a:p>
            <a:endParaRPr lang="en-GB" dirty="0" smtClean="0"/>
          </a:p>
          <a:p>
            <a:r>
              <a:rPr lang="en-GB" dirty="0" smtClean="0"/>
              <a:t>As consultants we get to move within a number of different projects</a:t>
            </a:r>
            <a:r>
              <a:rPr lang="en-GB" baseline="0" dirty="0" smtClean="0"/>
              <a:t> and industries.</a:t>
            </a:r>
            <a:endParaRPr lang="en-GB" dirty="0" smtClean="0"/>
          </a:p>
          <a:p>
            <a:endParaRPr lang="en-GB" dirty="0" smtClean="0"/>
          </a:p>
          <a:p>
            <a:pPr marL="342900" indent="-342900">
              <a:buAutoNum type="arabicPeriod"/>
            </a:pPr>
            <a:r>
              <a:rPr lang="en-GB" baseline="0" dirty="0" smtClean="0"/>
              <a:t>Seen a lot of approaches over the last few years and seen what a lot of companies have done these</a:t>
            </a:r>
          </a:p>
          <a:p>
            <a:pPr marL="342900" indent="-342900">
              <a:buAutoNum type="arabicPeriod"/>
            </a:pPr>
            <a:r>
              <a:rPr lang="en-GB" baseline="0" dirty="0" smtClean="0"/>
              <a:t>Experimented with a number of different approaches ourselves</a:t>
            </a:r>
          </a:p>
          <a:p>
            <a:pPr marL="342900" indent="-342900">
              <a:buAutoNum type="arabicPeriod"/>
            </a:pPr>
            <a:r>
              <a:rPr lang="en-GB" baseline="0" dirty="0" smtClean="0"/>
              <a:t>Done a lot of research into what people are saying and doing</a:t>
            </a:r>
          </a:p>
          <a:p>
            <a:pPr marL="342900" indent="-342900">
              <a:buAutoNum type="arabicPeriod"/>
            </a:pPr>
            <a:endParaRPr lang="en-GB" baseline="0" dirty="0" smtClean="0"/>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1253534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30</a:t>
            </a:fld>
            <a:endParaRPr lang="en-AU"/>
          </a:p>
        </p:txBody>
      </p:sp>
    </p:spTree>
    <p:extLst>
      <p:ext uri="{BB962C8B-B14F-4D97-AF65-F5344CB8AC3E}">
        <p14:creationId xmlns:p14="http://schemas.microsoft.com/office/powerpoint/2010/main" val="515580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2355833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2845817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14187026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23164702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smtClean="0"/>
          </a:p>
          <a:p>
            <a:endParaRPr lang="en-AU" dirty="0" smtClean="0"/>
          </a:p>
          <a:p>
            <a:r>
              <a:rPr lang="en-AU" dirty="0" smtClean="0"/>
              <a:t>Don’t </a:t>
            </a:r>
            <a:r>
              <a:rPr lang="en-AU" dirty="0" smtClean="0"/>
              <a:t>ask this just once – continually ask yourself this.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2170511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solidFill>
                  <a:schemeClr val="bg1"/>
                </a:solidFill>
              </a:rPr>
              <a:t>(Matt)</a:t>
            </a:r>
          </a:p>
          <a:p>
            <a:endParaRPr lang="en-GB" b="0" dirty="0" smtClean="0">
              <a:solidFill>
                <a:schemeClr val="bg1"/>
              </a:solidFill>
            </a:endParaRPr>
          </a:p>
          <a:p>
            <a:r>
              <a:rPr lang="en-GB" b="0" dirty="0" smtClean="0">
                <a:solidFill>
                  <a:schemeClr val="bg1"/>
                </a:solidFill>
              </a:rPr>
              <a:t>http</a:t>
            </a:r>
            <a:r>
              <a:rPr lang="en-GB" b="0" dirty="0" smtClean="0">
                <a:solidFill>
                  <a:schemeClr val="bg1"/>
                </a:solidFill>
              </a:rPr>
              <a:t>://en.wikipedia.org/wiki/Landfill</a:t>
            </a:r>
          </a:p>
          <a:p>
            <a:endParaRPr lang="en-GB" b="0" dirty="0" smtClean="0">
              <a:solidFill>
                <a:schemeClr val="bg1"/>
              </a:solidFill>
            </a:endParaRPr>
          </a:p>
          <a:p>
            <a:r>
              <a:rPr lang="en-GB" b="0" dirty="0" smtClean="0">
                <a:solidFill>
                  <a:schemeClr val="bg1"/>
                </a:solidFill>
              </a:rPr>
              <a:t>We’ve seen (and written) some awful, awful test code</a:t>
            </a:r>
          </a:p>
          <a:p>
            <a:endParaRPr lang="en-GB" b="0" dirty="0" smtClean="0">
              <a:solidFill>
                <a:schemeClr val="bg1"/>
              </a:solidFill>
            </a:endParaRPr>
          </a:p>
          <a:p>
            <a:r>
              <a:rPr lang="en-GB" b="0" dirty="0" smtClean="0">
                <a:solidFill>
                  <a:schemeClr val="bg1"/>
                </a:solidFill>
              </a:rPr>
              <a:t>Made our fair share of mistakes and learned a lot</a:t>
            </a:r>
            <a:endParaRPr lang="en-AU" b="0" dirty="0" smtClean="0">
              <a:solidFill>
                <a:schemeClr val="bg1"/>
              </a:solidFill>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382641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In</a:t>
            </a:r>
            <a:r>
              <a:rPr lang="en-GB" baseline="0" dirty="0" smtClean="0"/>
              <a:t> </a:t>
            </a:r>
            <a:r>
              <a:rPr lang="en-GB" baseline="0" dirty="0" smtClean="0"/>
              <a:t>our dedication to improving our testing, we’ve made an number of realisations and we thought it would be helpful to explain these before we go into our current approach.</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3961769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https</a:t>
            </a:r>
            <a:r>
              <a:rPr lang="en-GB" dirty="0" smtClean="0"/>
              <a:t>://www.flickr.com/photos/davidvillarreal/8732245026/</a:t>
            </a:r>
          </a:p>
          <a:p>
            <a:endParaRPr lang="en-GB" dirty="0" smtClean="0"/>
          </a:p>
          <a:p>
            <a:r>
              <a:rPr lang="en-GB" dirty="0" smtClean="0"/>
              <a:t>Speed vs confidence</a:t>
            </a:r>
          </a:p>
          <a:p>
            <a:r>
              <a:rPr lang="en-GB" dirty="0" smtClean="0"/>
              <a:t>By speed</a:t>
            </a:r>
            <a:r>
              <a:rPr lang="en-GB" baseline="0" dirty="0" smtClean="0"/>
              <a:t> we mean speed of feedback – how quickly do we get feedback as to whether or not the codebase is ok</a:t>
            </a:r>
          </a:p>
          <a:p>
            <a:r>
              <a:rPr lang="en-GB" baseline="0" dirty="0" smtClean="0"/>
              <a:t>Confidence – how much certainty do your tests give you that your software is okay</a:t>
            </a:r>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993699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baseline="0" dirty="0" smtClean="0"/>
              <a:t>Automated </a:t>
            </a:r>
            <a:r>
              <a:rPr lang="en-GB" baseline="0" dirty="0" smtClean="0"/>
              <a:t>or UI testing – all other considerations aside (human error, reliability </a:t>
            </a:r>
            <a:r>
              <a:rPr lang="en-GB" baseline="0" dirty="0" err="1" smtClean="0"/>
              <a:t>etc</a:t>
            </a:r>
            <a:r>
              <a:rPr lang="en-GB" baseline="0" dirty="0" smtClean="0"/>
              <a:t>) those two forms of testing take a lot of time to run</a:t>
            </a:r>
            <a:r>
              <a:rPr lang="en-AU" baseline="0" dirty="0" smtClean="0"/>
              <a:t> but give you a lot of confidence the system is working because they act as a real user and exercise the entirety of the system as a user would.</a:t>
            </a:r>
          </a:p>
          <a:p>
            <a:r>
              <a:rPr lang="en-GB" baseline="0" dirty="0" smtClean="0"/>
              <a:t>Unit tests – super quick feedback but you aren’t exercising the system as a user is – so you aren’t as sure that all the pieces are working together correctly.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1616728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http</a:t>
            </a:r>
            <a:r>
              <a:rPr lang="en-AU" dirty="0" smtClean="0"/>
              <a:t>://martinfowler.com/bliki/TestPyramid.html</a:t>
            </a:r>
          </a:p>
          <a:p>
            <a:endParaRPr lang="en-AU" dirty="0" smtClean="0"/>
          </a:p>
          <a:p>
            <a:r>
              <a:rPr lang="en-AU" dirty="0" smtClean="0"/>
              <a:t>Who cares</a:t>
            </a:r>
            <a:r>
              <a:rPr lang="en-AU" baseline="0" dirty="0" smtClean="0"/>
              <a:t> what type of test you are writing?</a:t>
            </a:r>
          </a:p>
          <a:p>
            <a:r>
              <a:rPr lang="en-GB" baseline="0" dirty="0" smtClean="0"/>
              <a:t>---</a:t>
            </a:r>
          </a:p>
          <a:p>
            <a:endParaRPr lang="en-GB" baseline="0" dirty="0" smtClean="0"/>
          </a:p>
          <a:p>
            <a:r>
              <a:rPr lang="en-GB" baseline="0" dirty="0" smtClean="0"/>
              <a:t>This is the testing pyramid that you probably first heard about at </a:t>
            </a:r>
            <a:r>
              <a:rPr lang="en-GB" baseline="0" dirty="0" err="1" smtClean="0"/>
              <a:t>uni</a:t>
            </a:r>
            <a:r>
              <a:rPr lang="en-GB" baseline="0" dirty="0" smtClean="0"/>
              <a:t> – you have a breakdown of tests that looks something like this:</a:t>
            </a:r>
          </a:p>
          <a:p>
            <a:r>
              <a:rPr lang="en-GB" baseline="0" dirty="0" smtClean="0"/>
              <a:t>Most organisations we go into either have limited testing, or have an approach based on something like this. We see this everywhere.</a:t>
            </a:r>
          </a:p>
          <a:p>
            <a:endParaRPr lang="en-GB" baseline="0" dirty="0" smtClean="0"/>
          </a:p>
          <a:p>
            <a:r>
              <a:rPr lang="en-GB" baseline="0" dirty="0" smtClean="0"/>
              <a:t>Mostly low level unit tests</a:t>
            </a:r>
          </a:p>
          <a:p>
            <a:r>
              <a:rPr lang="en-GB" baseline="0" dirty="0" smtClean="0"/>
              <a:t>A smaller of number of service level or integration tests</a:t>
            </a:r>
          </a:p>
          <a:p>
            <a:r>
              <a:rPr lang="en-GB" baseline="0" dirty="0" smtClean="0"/>
              <a:t>An even smaller number of UI or system level tests</a:t>
            </a:r>
          </a:p>
          <a:p>
            <a:r>
              <a:rPr lang="en-GB" baseline="0" dirty="0" smtClean="0"/>
              <a:t>---</a:t>
            </a:r>
            <a:br>
              <a:rPr lang="en-GB" baseline="0" dirty="0" smtClean="0"/>
            </a:br>
            <a:endParaRPr lang="en-GB" baseline="0" dirty="0" smtClean="0"/>
          </a:p>
          <a:p>
            <a:r>
              <a:rPr lang="en-GB" baseline="0" dirty="0" smtClean="0"/>
              <a:t>Problems: You have to care about the type of tests rather than what confidence you’re getting from them</a:t>
            </a:r>
          </a:p>
          <a:p>
            <a:r>
              <a:rPr lang="en-GB" baseline="0" dirty="0" smtClean="0"/>
              <a:t>Doesn’t take into account speed vs confidence</a:t>
            </a:r>
          </a:p>
          <a:p>
            <a:r>
              <a:rPr lang="en-GB" baseline="0" dirty="0" smtClean="0"/>
              <a:t>One-size-fits-all approach for all your projects that doesn’t give you the flexibility we feel you need across projects</a:t>
            </a:r>
          </a:p>
          <a:p>
            <a:r>
              <a:rPr lang="en-GB" baseline="0" dirty="0" smtClean="0"/>
              <a:t>Raise your hand if you’ve ever had a heated discussion about whether or not a test is a unit or an integration test</a:t>
            </a:r>
          </a:p>
          <a:p>
            <a:endParaRPr lang="en-GB" baseline="0"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3584746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base" latinLnBrk="0" hangingPunct="1">
              <a:lnSpc>
                <a:spcPct val="100000"/>
              </a:lnSpc>
              <a:spcBef>
                <a:spcPts val="0"/>
              </a:spcBef>
              <a:spcAft>
                <a:spcPts val="0"/>
              </a:spcAft>
              <a:buClrTx/>
              <a:buSzTx/>
              <a:buFontTx/>
              <a:buNone/>
              <a:tabLst/>
              <a:defRPr/>
            </a:pPr>
            <a:r>
              <a:rPr lang="en-AU" sz="1400" b="0" i="0" kern="1200" dirty="0" smtClean="0">
                <a:solidFill>
                  <a:schemeClr val="tx1"/>
                </a:solidFill>
                <a:effectLst/>
                <a:latin typeface="+mn-lt"/>
                <a:ea typeface="+mn-ea"/>
                <a:cs typeface="+mn-cs"/>
              </a:rPr>
              <a:t>(Rob)</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https</a:t>
            </a:r>
            <a:r>
              <a:rPr lang="en-AU" sz="1400" b="0" i="0" kern="1200" dirty="0" smtClean="0">
                <a:solidFill>
                  <a:schemeClr val="tx1"/>
                </a:solidFill>
                <a:effectLst/>
                <a:latin typeface="+mn-lt"/>
                <a:ea typeface="+mn-ea"/>
                <a:cs typeface="+mn-cs"/>
              </a:rPr>
              <a:t>://vimeo.com/68390508</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a:t>
            </a:r>
            <a:r>
              <a:rPr lang="en-AU" sz="1400" b="0" i="0" kern="1200" dirty="0" err="1" smtClean="0">
                <a:solidFill>
                  <a:schemeClr val="tx1"/>
                </a:solidFill>
                <a:effectLst/>
                <a:latin typeface="+mn-lt"/>
                <a:ea typeface="+mn-ea"/>
                <a:cs typeface="+mn-cs"/>
              </a:rPr>
              <a:t>Bogard</a:t>
            </a:r>
            <a:r>
              <a:rPr lang="en-AU" sz="1400" b="0" i="0" kern="1200" dirty="0" smtClean="0">
                <a:solidFill>
                  <a:schemeClr val="tx1"/>
                </a:solidFill>
                <a:effectLst/>
                <a:latin typeface="+mn-lt"/>
                <a:ea typeface="+mn-ea"/>
                <a:cs typeface="+mn-cs"/>
              </a:rPr>
              <a:t> presented an alternative testing pyramid in his Holistic Testing talk at NDC Oslo in 2013.</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provides</a:t>
            </a:r>
            <a:r>
              <a:rPr lang="en-AU" sz="1400" b="0" i="0" kern="1200" baseline="0" dirty="0" smtClean="0">
                <a:solidFill>
                  <a:schemeClr val="tx1"/>
                </a:solidFill>
                <a:effectLst/>
                <a:latin typeface="+mn-lt"/>
                <a:ea typeface="+mn-ea"/>
                <a:cs typeface="+mn-cs"/>
              </a:rPr>
              <a:t> </a:t>
            </a:r>
            <a:r>
              <a:rPr lang="en-AU" sz="1400" b="0" i="0" kern="1200" dirty="0" smtClean="0">
                <a:solidFill>
                  <a:schemeClr val="tx1"/>
                </a:solidFill>
                <a:effectLst/>
                <a:latin typeface="+mn-lt"/>
                <a:ea typeface="+mn-ea"/>
                <a:cs typeface="+mn-cs"/>
              </a:rPr>
              <a:t>a breath of fresh air when throwing away the testing pyramid (and all the conflicting definitions of unit, integration, etc. tests) in favour of a pyramid that has a small number of “slow as hell tests”, a slightly larger number of “slow” tests and a lot of “fast” tests.</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This</a:t>
            </a:r>
            <a:r>
              <a:rPr lang="en-AU" sz="1400" b="0" i="0" kern="1200" baseline="0" dirty="0" smtClean="0">
                <a:solidFill>
                  <a:schemeClr val="tx1"/>
                </a:solidFill>
                <a:effectLst/>
                <a:latin typeface="+mn-lt"/>
                <a:ea typeface="+mn-ea"/>
                <a:cs typeface="+mn-cs"/>
              </a:rPr>
              <a:t> is great as it helps us start to focus on something important about the tests – the speed of feedback – but doesn’t go far enough in my opinion since it doesn’t take confidence into account and is still a one-size-fits all strategy.</a:t>
            </a:r>
            <a:endParaRPr lang="en-AU" sz="1400" b="0" i="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25585637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lour Referenc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26/05/2015</a:t>
            </a:fld>
            <a:endParaRPr lang="en-AU"/>
          </a:p>
        </p:txBody>
      </p:sp>
      <p:sp>
        <p:nvSpPr>
          <p:cNvPr id="5" name="Footer Placeholder 4"/>
          <p:cNvSpPr>
            <a:spLocks noGrp="1"/>
          </p:cNvSpPr>
          <p:nvPr>
            <p:ph type="ftr" sz="quarter" idx="11"/>
          </p:nvPr>
        </p:nvSpPr>
        <p:spPr/>
        <p:txBody>
          <a:bodyPr/>
          <a:lstStyle>
            <a:lvl1pPr>
              <a:defRPr sz="800">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pic>
        <p:nvPicPr>
          <p:cNvPr id="8" name="Picture 7"/>
          <p:cNvPicPr>
            <a:picLocks noChangeAspect="1"/>
          </p:cNvPicPr>
          <p:nvPr userDrawn="1"/>
        </p:nvPicPr>
        <p:blipFill>
          <a:blip r:embed="rId3"/>
          <a:stretch>
            <a:fillRect/>
          </a:stretch>
        </p:blipFill>
        <p:spPr>
          <a:xfrm>
            <a:off x="4078982" y="1581206"/>
            <a:ext cx="7200800" cy="4786074"/>
          </a:xfrm>
          <a:prstGeom prst="rect">
            <a:avLst/>
          </a:prstGeom>
        </p:spPr>
      </p:pic>
      <p:sp>
        <p:nvSpPr>
          <p:cNvPr id="9" name="TextBox 8"/>
          <p:cNvSpPr txBox="1"/>
          <p:nvPr userDrawn="1"/>
        </p:nvSpPr>
        <p:spPr>
          <a:xfrm>
            <a:off x="4078982" y="693490"/>
            <a:ext cx="5957208" cy="523220"/>
          </a:xfrm>
          <a:prstGeom prst="rect">
            <a:avLst/>
          </a:prstGeom>
          <a:noFill/>
        </p:spPr>
        <p:txBody>
          <a:bodyPr wrap="none" rtlCol="0">
            <a:spAutoFit/>
          </a:bodyPr>
          <a:lstStyle/>
          <a:p>
            <a:r>
              <a:rPr lang="en-AU" sz="2800" dirty="0" smtClean="0">
                <a:solidFill>
                  <a:schemeClr val="accent5"/>
                </a:solidFill>
              </a:rPr>
              <a:t>This slide</a:t>
            </a:r>
            <a:r>
              <a:rPr lang="en-AU" sz="2800" baseline="0" dirty="0" smtClean="0">
                <a:solidFill>
                  <a:schemeClr val="accent5"/>
                </a:solidFill>
              </a:rPr>
              <a:t> is for colour reference only</a:t>
            </a:r>
            <a:endParaRPr lang="en-AU" sz="2800" dirty="0">
              <a:solidFill>
                <a:schemeClr val="accent5"/>
              </a:solidFill>
            </a:endParaRPr>
          </a:p>
        </p:txBody>
      </p:sp>
      <p:sp>
        <p:nvSpPr>
          <p:cNvPr id="11" name="TextBox 10"/>
          <p:cNvSpPr txBox="1"/>
          <p:nvPr userDrawn="1"/>
        </p:nvSpPr>
        <p:spPr>
          <a:xfrm>
            <a:off x="354054" y="477466"/>
            <a:ext cx="1857047" cy="415498"/>
          </a:xfrm>
          <a:prstGeom prst="rect">
            <a:avLst/>
          </a:prstGeom>
          <a:noFill/>
        </p:spPr>
        <p:txBody>
          <a:bodyPr wrap="none" rtlCol="0">
            <a:spAutoFit/>
          </a:bodyPr>
          <a:lstStyle/>
          <a:p>
            <a:r>
              <a:rPr lang="en-AU" noProof="0" dirty="0" smtClean="0">
                <a:solidFill>
                  <a:schemeClr val="accent5"/>
                </a:solidFill>
              </a:rPr>
              <a:t>Colour Palette</a:t>
            </a:r>
            <a:endParaRPr lang="en-AU" dirty="0">
              <a:solidFill>
                <a:schemeClr val="accent5"/>
              </a:solidFill>
            </a:endParaRPr>
          </a:p>
        </p:txBody>
      </p:sp>
      <p:sp>
        <p:nvSpPr>
          <p:cNvPr id="14" name="TextBox 13"/>
          <p:cNvSpPr txBox="1"/>
          <p:nvPr userDrawn="1"/>
        </p:nvSpPr>
        <p:spPr>
          <a:xfrm>
            <a:off x="334566" y="1197546"/>
            <a:ext cx="2287806" cy="4893647"/>
          </a:xfrm>
          <a:prstGeom prst="rect">
            <a:avLst/>
          </a:prstGeom>
          <a:noFill/>
        </p:spPr>
        <p:txBody>
          <a:bodyPr wrap="none" rtlCol="0">
            <a:spAutoFit/>
          </a:bodyPr>
          <a:lstStyle/>
          <a:p>
            <a:r>
              <a:rPr lang="en-AU" sz="1200" b="0" i="0" u="none" strike="noStrike" baseline="0" dirty="0" smtClean="0">
                <a:solidFill>
                  <a:srgbClr val="F8941E"/>
                </a:solidFill>
                <a:latin typeface="SegoeUI-Semilight"/>
              </a:rPr>
              <a:t>Our identity features large </a:t>
            </a:r>
          </a:p>
          <a:p>
            <a:r>
              <a:rPr lang="en-AU" sz="1200" b="0" i="0" u="none" strike="noStrike" baseline="0" dirty="0" smtClean="0">
                <a:solidFill>
                  <a:srgbClr val="F8941E"/>
                </a:solidFill>
                <a:latin typeface="SegoeUI-Semilight"/>
              </a:rPr>
              <a:t>areas of navy and white, </a:t>
            </a:r>
          </a:p>
          <a:p>
            <a:r>
              <a:rPr lang="en-AU" sz="1200" b="0" i="0" u="none" strike="noStrike" baseline="0" dirty="0" smtClean="0">
                <a:solidFill>
                  <a:srgbClr val="F8941E"/>
                </a:solidFill>
                <a:latin typeface="SegoeUI-Semilight"/>
              </a:rPr>
              <a:t>punctuated by a selected </a:t>
            </a:r>
          </a:p>
          <a:p>
            <a:r>
              <a:rPr lang="en-AU" sz="1200" b="0" i="0" u="none" strike="noStrike" baseline="0" dirty="0" smtClean="0">
                <a:solidFill>
                  <a:srgbClr val="F8941E"/>
                </a:solidFill>
                <a:latin typeface="SegoeUI-Semilight"/>
              </a:rPr>
              <a:t>palette of highlight colours.</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Base colours</a:t>
            </a:r>
          </a:p>
          <a:p>
            <a:r>
              <a:rPr lang="en-AU" sz="900" b="0" i="0" u="none" strike="noStrike" baseline="0" dirty="0" smtClean="0">
                <a:solidFill>
                  <a:srgbClr val="FFFFFF"/>
                </a:solidFill>
                <a:latin typeface="SegoeUI"/>
              </a:rPr>
              <a:t>Navy and white colour the majority of</a:t>
            </a:r>
          </a:p>
          <a:p>
            <a:r>
              <a:rPr lang="en-AU" sz="900" b="0" i="0" u="none" strike="noStrike" baseline="0" dirty="0" smtClean="0">
                <a:solidFill>
                  <a:srgbClr val="FFFFFF"/>
                </a:solidFill>
                <a:latin typeface="SegoeUI"/>
              </a:rPr>
              <a:t>backgrounds and copy in all applications.</a:t>
            </a:r>
          </a:p>
          <a:p>
            <a:r>
              <a:rPr lang="en-AU" sz="900" b="1" i="0" u="none" strike="noStrike" baseline="0" dirty="0" smtClean="0">
                <a:solidFill>
                  <a:srgbClr val="FFFFFF"/>
                </a:solidFill>
                <a:latin typeface="SegoeUI-Bold"/>
              </a:rPr>
              <a:t>Highlight colours</a:t>
            </a:r>
          </a:p>
          <a:p>
            <a:r>
              <a:rPr lang="en-AU" sz="900" b="0" i="0" u="none" strike="noStrike" baseline="0" dirty="0" smtClean="0">
                <a:solidFill>
                  <a:srgbClr val="FFFFFF"/>
                </a:solidFill>
                <a:latin typeface="SegoeUI"/>
              </a:rPr>
              <a:t>Highlight colours are used in conjunction</a:t>
            </a:r>
          </a:p>
          <a:p>
            <a:r>
              <a:rPr lang="en-AU" sz="900" b="0" i="0" u="none" strike="noStrike" baseline="0" dirty="0" smtClean="0">
                <a:solidFill>
                  <a:srgbClr val="FFFFFF"/>
                </a:solidFill>
                <a:latin typeface="SegoeUI"/>
              </a:rPr>
              <a:t>with the base colours to create a vibrant</a:t>
            </a:r>
          </a:p>
          <a:p>
            <a:r>
              <a:rPr lang="en-AU" sz="900" b="0" i="0" u="none" strike="noStrike" baseline="0" dirty="0" smtClean="0">
                <a:solidFill>
                  <a:srgbClr val="FFFFFF"/>
                </a:solidFill>
                <a:latin typeface="SegoeUI"/>
              </a:rPr>
              <a:t>and diverse identity.</a:t>
            </a:r>
          </a:p>
          <a:p>
            <a:endParaRPr lang="en-AU" sz="900" b="0" i="0" u="none" strike="noStrike" baseline="0" dirty="0" smtClean="0">
              <a:solidFill>
                <a:srgbClr val="FFFFFF"/>
              </a:solidFill>
              <a:latin typeface="SegoeUI"/>
            </a:endParaRPr>
          </a:p>
          <a:p>
            <a:r>
              <a:rPr lang="en-AU" sz="900" b="0" i="0" u="none" strike="noStrike" baseline="0" dirty="0" smtClean="0">
                <a:solidFill>
                  <a:srgbClr val="FFFFFF"/>
                </a:solidFill>
                <a:latin typeface="SegoeUI"/>
              </a:rPr>
              <a:t>Highlight colours can be used for:</a:t>
            </a:r>
          </a:p>
          <a:p>
            <a:r>
              <a:rPr lang="en-AU" sz="900" b="0" i="0" u="none" strike="noStrike" baseline="0" dirty="0" smtClean="0">
                <a:solidFill>
                  <a:srgbClr val="FFFFFF"/>
                </a:solidFill>
                <a:latin typeface="SegoeUI"/>
              </a:rPr>
              <a:t>• headings and subheadings</a:t>
            </a:r>
          </a:p>
          <a:p>
            <a:r>
              <a:rPr lang="en-AU" sz="900" b="0" i="0" u="none" strike="noStrike" baseline="0" dirty="0" smtClean="0">
                <a:solidFill>
                  <a:srgbClr val="FFFFFF"/>
                </a:solidFill>
                <a:latin typeface="SegoeUI"/>
              </a:rPr>
              <a:t>• highlight copy</a:t>
            </a:r>
          </a:p>
          <a:p>
            <a:r>
              <a:rPr lang="en-AU" sz="900" b="0" i="0" u="none" strike="noStrike" baseline="0" dirty="0" smtClean="0">
                <a:solidFill>
                  <a:srgbClr val="FFFFFF"/>
                </a:solidFill>
                <a:latin typeface="SegoeUI"/>
              </a:rPr>
              <a:t>• rules and/or boxes</a:t>
            </a:r>
          </a:p>
          <a:p>
            <a:r>
              <a:rPr lang="en-AU" sz="900" b="0" i="0" u="none" strike="noStrike" baseline="0" dirty="0" smtClean="0">
                <a:solidFill>
                  <a:srgbClr val="FFFFFF"/>
                </a:solidFill>
                <a:latin typeface="SegoeUI"/>
              </a:rPr>
              <a:t>• links and/or buttons</a:t>
            </a:r>
          </a:p>
          <a:p>
            <a:r>
              <a:rPr lang="en-AU" sz="900" b="0" i="0" u="none" strike="noStrike" baseline="0" dirty="0" smtClean="0">
                <a:solidFill>
                  <a:srgbClr val="FFFFFF"/>
                </a:solidFill>
                <a:latin typeface="SegoeUI"/>
              </a:rPr>
              <a:t>• tinting images</a:t>
            </a:r>
          </a:p>
          <a:p>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graphic</a:t>
            </a:r>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devices</a:t>
            </a:r>
            <a:r>
              <a:rPr lang="fr-FR" sz="900" b="0" i="0" u="none" strike="noStrike" baseline="0" dirty="0" smtClean="0">
                <a:solidFill>
                  <a:srgbClr val="FFFFFF"/>
                </a:solidFill>
                <a:latin typeface="SegoeUI"/>
              </a:rPr>
              <a:t> </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Highlight tints</a:t>
            </a:r>
          </a:p>
          <a:p>
            <a:r>
              <a:rPr lang="en-AU" sz="900" b="0" i="0" u="none" strike="noStrike" baseline="0" dirty="0" smtClean="0">
                <a:solidFill>
                  <a:srgbClr val="FFFFFF"/>
                </a:solidFill>
                <a:latin typeface="SegoeUI"/>
              </a:rPr>
              <a:t>Tints are used for charts and diagrams.</a:t>
            </a:r>
          </a:p>
          <a:p>
            <a:r>
              <a:rPr lang="en-AU" sz="900" b="1" i="0" u="none" strike="noStrike" baseline="0" dirty="0" smtClean="0">
                <a:solidFill>
                  <a:srgbClr val="FFFFFF"/>
                </a:solidFill>
                <a:latin typeface="SegoeUI-Bold"/>
              </a:rPr>
              <a:t>Do not over-use </a:t>
            </a:r>
            <a:r>
              <a:rPr lang="en-AU" sz="900" b="0" i="0" u="none" strike="noStrike" baseline="0" dirty="0" smtClean="0">
                <a:solidFill>
                  <a:srgbClr val="FFFFFF"/>
                </a:solidFill>
                <a:latin typeface="SegoeUI"/>
              </a:rPr>
              <a:t>– using one secondary</a:t>
            </a:r>
          </a:p>
          <a:p>
            <a:r>
              <a:rPr lang="en-AU" sz="900" b="0" i="0" u="none" strike="noStrike" baseline="0" dirty="0" smtClean="0">
                <a:solidFill>
                  <a:srgbClr val="FFFFFF"/>
                </a:solidFill>
                <a:latin typeface="SegoeUI"/>
              </a:rPr>
              <a:t>colour per page is recommended.</a:t>
            </a:r>
          </a:p>
          <a:p>
            <a:endParaRPr lang="en-AU" sz="900" b="0" i="0" u="none" strike="noStrike" baseline="0" dirty="0" smtClean="0">
              <a:solidFill>
                <a:srgbClr val="FFFFFF"/>
              </a:solidFill>
              <a:latin typeface="SegoeUI"/>
            </a:endParaRPr>
          </a:p>
          <a:p>
            <a:r>
              <a:rPr lang="en-AU" sz="900" b="1" i="0" u="none" strike="noStrike" baseline="0" dirty="0" smtClean="0">
                <a:solidFill>
                  <a:srgbClr val="FFFFFF"/>
                </a:solidFill>
                <a:latin typeface="SegoeUI-Bold"/>
              </a:rPr>
              <a:t>Please don’t</a:t>
            </a:r>
          </a:p>
          <a:p>
            <a:r>
              <a:rPr lang="en-AU" sz="900" b="0" i="0" u="none" strike="noStrike" baseline="0" dirty="0" smtClean="0">
                <a:solidFill>
                  <a:srgbClr val="FFFFFF"/>
                </a:solidFill>
                <a:latin typeface="SegoeUI"/>
              </a:rPr>
              <a:t>• use any colours outside of the specified</a:t>
            </a:r>
          </a:p>
          <a:p>
            <a:r>
              <a:rPr lang="en-AU" sz="900" b="0" i="0" u="none" strike="noStrike" baseline="0" dirty="0" smtClean="0">
                <a:solidFill>
                  <a:srgbClr val="FFFFFF"/>
                </a:solidFill>
                <a:latin typeface="SegoeUI"/>
              </a:rPr>
              <a:t>colour palette</a:t>
            </a:r>
          </a:p>
          <a:p>
            <a:r>
              <a:rPr lang="en-AU" sz="900" b="0" i="0" u="none" strike="noStrike" baseline="0" dirty="0" smtClean="0">
                <a:solidFill>
                  <a:srgbClr val="FFFFFF"/>
                </a:solidFill>
                <a:latin typeface="SegoeUI"/>
              </a:rPr>
              <a:t>• create non-specified tints</a:t>
            </a:r>
          </a:p>
          <a:p>
            <a:r>
              <a:rPr lang="en-AU" sz="900" b="0" i="0" u="none" strike="noStrike" baseline="0" dirty="0" smtClean="0">
                <a:solidFill>
                  <a:srgbClr val="FFFFFF"/>
                </a:solidFill>
                <a:latin typeface="SegoeUI"/>
              </a:rPr>
              <a:t>• use only the secondary colour palette</a:t>
            </a:r>
          </a:p>
          <a:p>
            <a:endParaRPr lang="en-AU" dirty="0"/>
          </a:p>
        </p:txBody>
      </p:sp>
    </p:spTree>
    <p:extLst>
      <p:ext uri="{BB962C8B-B14F-4D97-AF65-F5344CB8AC3E}">
        <p14:creationId xmlns:p14="http://schemas.microsoft.com/office/powerpoint/2010/main" val="34964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7924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3281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81365592-B95A-4E1B-8688-B9BAC9237151}" type="datetime1">
              <a:rPr lang="en-AU" smtClean="0"/>
              <a:t>26/05/2015</a:t>
            </a:fld>
            <a:endParaRPr lang="en-AU"/>
          </a:p>
        </p:txBody>
      </p:sp>
      <p:sp>
        <p:nvSpPr>
          <p:cNvPr id="5" name="Footer Placeholder 4"/>
          <p:cNvSpPr>
            <a:spLocks noGrp="1"/>
          </p:cNvSpPr>
          <p:nvPr>
            <p:ph type="ftr" sz="quarter" idx="11"/>
          </p:nvPr>
        </p:nvSpPr>
        <p:spPr/>
        <p:txBody>
          <a:body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Tree>
    <p:extLst>
      <p:ext uri="{BB962C8B-B14F-4D97-AF65-F5344CB8AC3E}">
        <p14:creationId xmlns:p14="http://schemas.microsoft.com/office/powerpoint/2010/main" val="84922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smtClean="0"/>
              <a:t>Click to add title</a:t>
            </a:r>
            <a:endParaRPr lang="en-AU" noProof="0" dirty="0"/>
          </a:p>
        </p:txBody>
      </p:sp>
      <p:sp>
        <p:nvSpPr>
          <p:cNvPr id="4" name="Date Placeholder 3"/>
          <p:cNvSpPr>
            <a:spLocks noGrp="1"/>
          </p:cNvSpPr>
          <p:nvPr>
            <p:ph type="dt" sz="half" idx="10"/>
          </p:nvPr>
        </p:nvSpPr>
        <p:spPr/>
        <p:txBody>
          <a:bodyPr/>
          <a:lstStyle/>
          <a:p>
            <a:fld id="{AD4CC7D5-0035-4193-9F83-5592C7C73289}" type="datetime1">
              <a:rPr lang="en-AU" smtClean="0"/>
              <a:t>26/05/2015</a:t>
            </a:fld>
            <a:endParaRPr lang="en-AU"/>
          </a:p>
        </p:txBody>
      </p:sp>
      <p:sp>
        <p:nvSpPr>
          <p:cNvPr id="5" name="Footer Placeholder 4"/>
          <p:cNvSpPr>
            <a:spLocks noGrp="1"/>
          </p:cNvSpPr>
          <p:nvPr>
            <p:ph type="ftr" sz="quarter" idx="11"/>
          </p:nvPr>
        </p:nvSpPr>
        <p:spPr/>
        <p:txBody>
          <a:body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smtClean="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26/05/2015</a:t>
            </a:fld>
            <a:endParaRPr lang="en-AU"/>
          </a:p>
        </p:txBody>
      </p:sp>
      <p:sp>
        <p:nvSpPr>
          <p:cNvPr id="4" name="Footer Placeholder 3"/>
          <p:cNvSpPr>
            <a:spLocks noGrp="1"/>
          </p:cNvSpPr>
          <p:nvPr>
            <p:ph type="ftr" sz="quarter" idx="11"/>
          </p:nvPr>
        </p:nvSpPr>
        <p:spPr/>
        <p:txBody>
          <a:bodyPr/>
          <a:lstStyle/>
          <a:p>
            <a:r>
              <a:rPr lang="en-AU" dirty="0"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C2E27-7A8C-4707-AD07-B4E8FCCC602F}" type="datetime1">
              <a:rPr lang="en-AU" smtClean="0"/>
              <a:t>26/05/2015</a:t>
            </a:fld>
            <a:endParaRPr lang="en-AU"/>
          </a:p>
        </p:txBody>
      </p:sp>
      <p:sp>
        <p:nvSpPr>
          <p:cNvPr id="3" name="Footer Placeholder 2"/>
          <p:cNvSpPr>
            <a:spLocks noGrp="1"/>
          </p:cNvSpPr>
          <p:nvPr>
            <p:ph type="ftr" sz="quarter" idx="11"/>
          </p:nvPr>
        </p:nvSpPr>
        <p:spPr/>
        <p:txBody>
          <a:bodyPr/>
          <a:lstStyle/>
          <a:p>
            <a:r>
              <a:rPr lang="en-AU" dirty="0"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285614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Date Placeholder 1"/>
          <p:cNvSpPr>
            <a:spLocks noGrp="1"/>
          </p:cNvSpPr>
          <p:nvPr>
            <p:ph type="dt" sz="half" idx="10"/>
          </p:nvPr>
        </p:nvSpPr>
        <p:spPr/>
        <p:txBody>
          <a:bodyPr/>
          <a:lstStyle/>
          <a:p>
            <a:fld id="{3345A4CD-9276-444C-86E6-50A9930741D5}" type="datetime1">
              <a:rPr lang="en-AU" smtClean="0"/>
              <a:t>26/05/2015</a:t>
            </a:fld>
            <a:endParaRPr lang="en-AU"/>
          </a:p>
        </p:txBody>
      </p:sp>
      <p:sp>
        <p:nvSpPr>
          <p:cNvPr id="3" name="Footer Placeholder 2"/>
          <p:cNvSpPr>
            <a:spLocks noGrp="1"/>
          </p:cNvSpPr>
          <p:nvPr>
            <p:ph type="ftr" sz="quarter" idx="11"/>
          </p:nvPr>
        </p:nvSpPr>
        <p:spPr/>
        <p:txBody>
          <a:bodyPr/>
          <a:lstStyle/>
          <a:p>
            <a:r>
              <a:rPr lang="en-AU" dirty="0"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
        <p:nvSpPr>
          <p:cNvPr id="7"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dirty="0" smtClean="0"/>
              <a:t>Page</a:t>
            </a:r>
            <a:endParaRPr lang="en-AU" dirty="0"/>
          </a:p>
        </p:txBody>
      </p:sp>
    </p:spTree>
    <p:extLst>
      <p:ext uri="{BB962C8B-B14F-4D97-AF65-F5344CB8AC3E}">
        <p14:creationId xmlns:p14="http://schemas.microsoft.com/office/powerpoint/2010/main" val="85692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smtClean="0"/>
              <a:t>Quote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quote source</a:t>
            </a:r>
            <a:endParaRPr lang="en-AU" noProof="0" dirty="0"/>
          </a:p>
        </p:txBody>
      </p:sp>
    </p:spTree>
    <p:extLst>
      <p:ext uri="{BB962C8B-B14F-4D97-AF65-F5344CB8AC3E}">
        <p14:creationId xmlns:p14="http://schemas.microsoft.com/office/powerpoint/2010/main" val="64281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8290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37192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511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0315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843349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10029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2"/>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31073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91834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970538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76958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060904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68079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26/05/2015</a:t>
            </a:fld>
            <a:endParaRPr lang="en-AU"/>
          </a:p>
        </p:txBody>
      </p:sp>
      <p:sp>
        <p:nvSpPr>
          <p:cNvPr id="5" name="Footer Placeholder 4"/>
          <p:cNvSpPr>
            <a:spLocks noGrp="1"/>
          </p:cNvSpPr>
          <p:nvPr>
            <p:ph type="ftr" sz="quarter" idx="11"/>
          </p:nvPr>
        </p:nvSpPr>
        <p:spPr/>
        <p:txBody>
          <a:body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388747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329284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8424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263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943562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83201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99770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tx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35876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13704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5119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41034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1341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35250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403149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tx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859296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5361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401128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2527322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272809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052222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61100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9610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068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p:txBody>
          <a:bodyPr/>
          <a:lstStyle>
            <a:lvl1pPr>
              <a:buClr>
                <a:srgbClr val="E5007E"/>
              </a:buClr>
              <a:defRPr spc="0"/>
            </a:lvl1pPr>
            <a:lvl2pPr>
              <a:buClr>
                <a:srgbClr val="E5007E"/>
              </a:buClr>
              <a:defRPr spc="0"/>
            </a:lvl2pPr>
            <a:lvl3pPr>
              <a:buClr>
                <a:srgbClr val="E5007E"/>
              </a:buClr>
              <a:defRPr spc="0"/>
            </a:lvl3pPr>
            <a:lvl4pPr>
              <a:buClr>
                <a:srgbClr val="E5007E"/>
              </a:buClr>
              <a:defRPr spc="0"/>
            </a:lvl4pPr>
            <a:lvl5pPr>
              <a:buClr>
                <a:srgbClr val="E5007E"/>
              </a:buClr>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2AB80E0E-1F2C-4E6E-B168-928DCCD9FC96}" type="datetime1">
              <a:rPr lang="en-AU" smtClean="0"/>
              <a:t>26/05/2015</a:t>
            </a:fld>
            <a:endParaRPr lang="en-AU"/>
          </a:p>
        </p:txBody>
      </p:sp>
      <p:sp>
        <p:nvSpPr>
          <p:cNvPr id="5" name="Footer Placeholder 4"/>
          <p:cNvSpPr>
            <a:spLocks noGrp="1"/>
          </p:cNvSpPr>
          <p:nvPr>
            <p:ph type="ftr" sz="quarter" idx="11"/>
          </p:nvPr>
        </p:nvSpPr>
        <p:spPr/>
        <p:txBody>
          <a:body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50" baseline="0">
                <a:solidFill>
                  <a:schemeClr val="bg1"/>
                </a:solidFill>
              </a:defRPr>
            </a:lvl1pPr>
            <a:lvl2pPr marL="358775" indent="-179388">
              <a:buClrTx/>
              <a:defRPr sz="2000" spc="-50" baseline="0">
                <a:solidFill>
                  <a:schemeClr val="bg1"/>
                </a:solidFill>
              </a:defRPr>
            </a:lvl2pPr>
            <a:lvl3pPr marL="538163" indent="-179388">
              <a:buClrTx/>
              <a:defRPr sz="2000" spc="-50" baseline="0">
                <a:solidFill>
                  <a:schemeClr val="bg1"/>
                </a:solidFill>
              </a:defRPr>
            </a:lvl3pPr>
            <a:lvl4pPr marL="717550" indent="-179388">
              <a:buClrTx/>
              <a:defRPr sz="2000" spc="-50" baseline="0">
                <a:solidFill>
                  <a:schemeClr val="bg1"/>
                </a:solidFill>
              </a:defRPr>
            </a:lvl4pPr>
            <a:lvl5pPr marL="896938" indent="-179388">
              <a:buClrTx/>
              <a:defRPr sz="2000" spc="-50" baseline="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26/05/2015</a:t>
            </a:fld>
            <a:endParaRPr lang="en-AU"/>
          </a:p>
        </p:txBody>
      </p:sp>
      <p:sp>
        <p:nvSpPr>
          <p:cNvPr id="5" name="Footer Placeholder 4"/>
          <p:cNvSpPr>
            <a:spLocks noGrp="1"/>
          </p:cNvSpPr>
          <p:nvPr>
            <p:ph type="ftr" sz="quarter" idx="11"/>
          </p:nvPr>
        </p:nvSpPr>
        <p:spPr/>
        <p:txBody>
          <a:bodyPr/>
          <a:lstStyle>
            <a:lvl1pPr>
              <a:defRPr sz="800">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1658285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smtClean="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26/05/2015</a:t>
            </a:fld>
            <a:endParaRPr lang="en-AU" dirty="0"/>
          </a:p>
        </p:txBody>
      </p:sp>
      <p:sp>
        <p:nvSpPr>
          <p:cNvPr id="5" name="Footer Placeholder 4"/>
          <p:cNvSpPr>
            <a:spLocks noGrp="1"/>
          </p:cNvSpPr>
          <p:nvPr>
            <p:ph type="ftr" sz="quarter" idx="3"/>
          </p:nvPr>
        </p:nvSpPr>
        <p:spPr>
          <a:xfrm>
            <a:off x="932606" y="6468918"/>
            <a:ext cx="8235693" cy="312332"/>
          </a:xfrm>
          <a:prstGeom prst="rect">
            <a:avLst/>
          </a:prstGeom>
        </p:spPr>
        <p:txBody>
          <a:bodyPr vert="horz" lIns="0" tIns="0" rIns="0" bIns="0" rtlCol="0" anchor="t" anchorCtr="0"/>
          <a:lstStyle>
            <a:lvl1pPr algn="l">
              <a:defRPr sz="800" spc="-30" baseline="0">
                <a:solidFill>
                  <a:schemeClr val="tx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97" r:id="rId1"/>
    <p:sldLayoutId id="2147483656" r:id="rId2"/>
    <p:sldLayoutId id="2147483658" r:id="rId3"/>
    <p:sldLayoutId id="2147483657" r:id="rId4"/>
    <p:sldLayoutId id="2147483659" r:id="rId5"/>
    <p:sldLayoutId id="2147483660" r:id="rId6"/>
    <p:sldLayoutId id="2147483649" r:id="rId7"/>
    <p:sldLayoutId id="2147483650" r:id="rId8"/>
    <p:sldLayoutId id="2147483683" r:id="rId9"/>
    <p:sldLayoutId id="2147483678" r:id="rId10"/>
    <p:sldLayoutId id="2147483679" r:id="rId11"/>
    <p:sldLayoutId id="2147483680" r:id="rId12"/>
    <p:sldLayoutId id="2147483681" r:id="rId13"/>
    <p:sldLayoutId id="2147483654" r:id="rId14"/>
    <p:sldLayoutId id="2147483655" r:id="rId15"/>
    <p:sldLayoutId id="2147483682" r:id="rId16"/>
    <p:sldLayoutId id="2147483684" r:id="rId17"/>
    <p:sldLayoutId id="2147483685" r:id="rId18"/>
    <p:sldLayoutId id="2147483693" r:id="rId19"/>
    <p:sldLayoutId id="2147483695" r:id="rId20"/>
    <p:sldLayoutId id="2147483692" r:id="rId21"/>
    <p:sldLayoutId id="2147483696" r:id="rId22"/>
    <p:sldLayoutId id="2147483694" r:id="rId23"/>
    <p:sldLayoutId id="2147483661" r:id="rId24"/>
    <p:sldLayoutId id="2147483663" r:id="rId25"/>
    <p:sldLayoutId id="2147483662" r:id="rId26"/>
    <p:sldLayoutId id="2147483664" r:id="rId27"/>
    <p:sldLayoutId id="2147483665" r:id="rId28"/>
    <p:sldLayoutId id="2147483651" r:id="rId29"/>
    <p:sldLayoutId id="2147483667" r:id="rId30"/>
    <p:sldLayoutId id="2147483669" r:id="rId31"/>
    <p:sldLayoutId id="2147483668" r:id="rId32"/>
    <p:sldLayoutId id="2147483670" r:id="rId33"/>
    <p:sldLayoutId id="2147483671" r:id="rId34"/>
    <p:sldLayoutId id="2147483666" r:id="rId35"/>
    <p:sldLayoutId id="2147483673" r:id="rId36"/>
    <p:sldLayoutId id="2147483675" r:id="rId37"/>
    <p:sldLayoutId id="2147483674" r:id="rId38"/>
    <p:sldLayoutId id="2147483676" r:id="rId39"/>
    <p:sldLayoutId id="2147483677" r:id="rId40"/>
    <p:sldLayoutId id="2147483672" r:id="rId41"/>
    <p:sldLayoutId id="2147483687" r:id="rId42"/>
    <p:sldLayoutId id="2147483689" r:id="rId43"/>
    <p:sldLayoutId id="2147483688" r:id="rId44"/>
    <p:sldLayoutId id="2147483690" r:id="rId45"/>
    <p:sldLayoutId id="2147483691" r:id="rId46"/>
    <p:sldLayoutId id="2147483686" r:id="rId47"/>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3" Type="http://schemas.openxmlformats.org/officeDocument/2006/relationships/hyperlink" Target="http://robdmoore.id.au/blog/2013/05/26/test-data-generation-the-right-way-object-mother-test-data-builders-nsubstitute-nbuilder/" TargetMode="External"/><Relationship Id="rId2" Type="http://schemas.openxmlformats.org/officeDocument/2006/relationships/hyperlink" Target="http://robdmoore.id.au/blog/2015/01/26/testing-i-dont-even/" TargetMode="External"/><Relationship Id="rId1" Type="http://schemas.openxmlformats.org/officeDocument/2006/relationships/slideLayout" Target="../slideLayouts/slideLayout8.xml"/><Relationship Id="rId6" Type="http://schemas.openxmlformats.org/officeDocument/2006/relationships/hyperlink" Target="https://vimeo.com/68390508" TargetMode="External"/><Relationship Id="rId5" Type="http://schemas.openxmlformats.org/officeDocument/2006/relationships/hyperlink" Target="https://vimeo.com/68375232" TargetMode="External"/><Relationship Id="rId4" Type="http://schemas.openxmlformats.org/officeDocument/2006/relationships/hyperlink" Target="http://robdmoore.id.au/blog/2014/01/23/test-naming-automated-testing-seri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4000"/>
              </a:lnSpc>
            </a:pPr>
            <a:r>
              <a:rPr lang="en-GB" dirty="0" err="1" smtClean="0"/>
              <a:t>Microtesting</a:t>
            </a:r>
            <a:r>
              <a:rPr lang="en-GB" dirty="0" smtClean="0"/>
              <a:t/>
            </a:r>
            <a:br>
              <a:rPr lang="en-GB" dirty="0" smtClean="0"/>
            </a:br>
            <a:r>
              <a:rPr lang="en-GB" dirty="0" smtClean="0"/>
              <a:t/>
            </a:r>
            <a:br>
              <a:rPr lang="en-GB" dirty="0" smtClean="0"/>
            </a:br>
            <a:r>
              <a:rPr lang="en-GB" sz="4000" dirty="0" smtClean="0"/>
              <a:t>How we set fire to the testing pyramid while maintaining confidence</a:t>
            </a:r>
            <a:endParaRPr lang="en-AU" sz="8000" dirty="0"/>
          </a:p>
        </p:txBody>
      </p:sp>
      <p:sp>
        <p:nvSpPr>
          <p:cNvPr id="3" name="Subtitle 2"/>
          <p:cNvSpPr>
            <a:spLocks noGrp="1"/>
          </p:cNvSpPr>
          <p:nvPr>
            <p:ph type="subTitle" idx="1"/>
          </p:nvPr>
        </p:nvSpPr>
        <p:spPr>
          <a:xfrm>
            <a:off x="694784" y="5463110"/>
            <a:ext cx="7056606" cy="1008112"/>
          </a:xfrm>
        </p:spPr>
        <p:txBody>
          <a:bodyPr/>
          <a:lstStyle/>
          <a:p>
            <a:r>
              <a:rPr lang="en-GB" sz="2400" dirty="0" smtClean="0"/>
              <a:t>Matt Davies</a:t>
            </a:r>
          </a:p>
          <a:p>
            <a:r>
              <a:rPr lang="en-GB" sz="2400" dirty="0" smtClean="0"/>
              <a:t>Lead Consultant, Readify</a:t>
            </a:r>
            <a:endParaRPr lang="en-AU" sz="2400" dirty="0"/>
          </a:p>
        </p:txBody>
      </p:sp>
      <p:sp>
        <p:nvSpPr>
          <p:cNvPr id="4" name="TextBox 3"/>
          <p:cNvSpPr txBox="1"/>
          <p:nvPr/>
        </p:nvSpPr>
        <p:spPr>
          <a:xfrm>
            <a:off x="3992801" y="5407109"/>
            <a:ext cx="4046621" cy="830997"/>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endParaRPr lang="en-AU" sz="2400" dirty="0">
              <a:solidFill>
                <a:schemeClr val="bg1"/>
              </a:solidFill>
            </a:endParaRPr>
          </a:p>
        </p:txBody>
      </p:sp>
    </p:spTree>
    <p:extLst>
      <p:ext uri="{BB962C8B-B14F-4D97-AF65-F5344CB8AC3E}">
        <p14:creationId xmlns:p14="http://schemas.microsoft.com/office/powerpoint/2010/main" val="544711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10</a:t>
            </a:fld>
            <a:endParaRPr lang="en-AU"/>
          </a:p>
        </p:txBody>
      </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pic>
        <p:nvPicPr>
          <p:cNvPr id="1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Tree>
    <p:extLst>
      <p:ext uri="{BB962C8B-B14F-4D97-AF65-F5344CB8AC3E}">
        <p14:creationId xmlns:p14="http://schemas.microsoft.com/office/powerpoint/2010/main" val="2756510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“The ultimate goal here is to ship code it’s not to write tests; tests are just a means to the end of shipping code</a:t>
            </a:r>
            <a:r>
              <a:rPr lang="en-AU" sz="3600" dirty="0" smtClean="0"/>
              <a:t>.”</a:t>
            </a:r>
            <a:br>
              <a:rPr lang="en-AU" sz="3600" dirty="0" smtClean="0"/>
            </a:br>
            <a:r>
              <a:rPr lang="en-AU" sz="3600" dirty="0"/>
              <a:t/>
            </a:r>
            <a:br>
              <a:rPr lang="en-AU" sz="3600" dirty="0"/>
            </a:br>
            <a:r>
              <a:rPr lang="en-AU" sz="3600" dirty="0"/>
              <a:t>“I can have 100% code coverage and have </a:t>
            </a:r>
            <a:r>
              <a:rPr lang="en-AU" sz="3600" dirty="0" err="1"/>
              <a:t>noone</a:t>
            </a:r>
            <a:r>
              <a:rPr lang="en-AU" sz="3600" dirty="0"/>
              <a:t> use my product and I can have 0% code coverage and it’s a huge success; there is no correlation between the two things.”</a:t>
            </a:r>
            <a:br>
              <a:rPr lang="en-AU" sz="3600" dirty="0"/>
            </a:br>
            <a:endParaRPr lang="en-AU" sz="3600"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11</a:t>
            </a:fld>
            <a:endParaRPr lang="en-AU" dirty="0"/>
          </a:p>
        </p:txBody>
      </p:sp>
      <p:sp>
        <p:nvSpPr>
          <p:cNvPr id="5" name="Subtitle 4"/>
          <p:cNvSpPr>
            <a:spLocks noGrp="1"/>
          </p:cNvSpPr>
          <p:nvPr>
            <p:ph type="subTitle" idx="1"/>
          </p:nvPr>
        </p:nvSpPr>
        <p:spPr/>
        <p:txBody>
          <a:bodyPr/>
          <a:lstStyle/>
          <a:p>
            <a:pPr algn="r"/>
            <a:r>
              <a:rPr lang="en-AU" dirty="0" smtClean="0"/>
              <a:t>Jimmy </a:t>
            </a:r>
            <a:r>
              <a:rPr lang="en-AU" dirty="0" err="1" smtClean="0"/>
              <a:t>Bogard</a:t>
            </a:r>
            <a:endParaRPr lang="en-AU" dirty="0"/>
          </a:p>
        </p:txBody>
      </p:sp>
      <p:sp>
        <p:nvSpPr>
          <p:cNvPr id="6" name="Rectangle 5"/>
          <p:cNvSpPr/>
          <p:nvPr/>
        </p:nvSpPr>
        <p:spPr>
          <a:xfrm>
            <a:off x="2151355" y="5734050"/>
            <a:ext cx="6879768" cy="523220"/>
          </a:xfrm>
          <a:prstGeom prst="rect">
            <a:avLst/>
          </a:prstGeom>
        </p:spPr>
        <p:txBody>
          <a:bodyPr wrap="none">
            <a:spAutoFit/>
          </a:bodyPr>
          <a:lstStyle/>
          <a:p>
            <a:pPr algn="ctr"/>
            <a:r>
              <a:rPr lang="en-AU" sz="2800" b="1" i="1" dirty="0">
                <a:solidFill>
                  <a:schemeClr val="bg1"/>
                </a:solidFill>
              </a:rPr>
              <a:t>Confidence, rather than coverage, is key</a:t>
            </a:r>
          </a:p>
        </p:txBody>
      </p:sp>
    </p:spTree>
    <p:extLst>
      <p:ext uri="{BB962C8B-B14F-4D97-AF65-F5344CB8AC3E}">
        <p14:creationId xmlns:p14="http://schemas.microsoft.com/office/powerpoint/2010/main" val="18597804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 how do we decide on a testing strategy then?</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12</a:t>
            </a:fld>
            <a:endParaRPr lang="en-AU" dirty="0"/>
          </a:p>
        </p:txBody>
      </p:sp>
    </p:spTree>
    <p:extLst>
      <p:ext uri="{BB962C8B-B14F-4D97-AF65-F5344CB8AC3E}">
        <p14:creationId xmlns:p14="http://schemas.microsoft.com/office/powerpoint/2010/main" val="13029645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13</a:t>
            </a:fld>
            <a:endParaRPr lang="en-AU" dirty="0"/>
          </a:p>
        </p:txBody>
      </p:sp>
    </p:spTree>
    <p:extLst>
      <p:ext uri="{BB962C8B-B14F-4D97-AF65-F5344CB8AC3E}">
        <p14:creationId xmlns:p14="http://schemas.microsoft.com/office/powerpoint/2010/main" val="28554086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a testing strategy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GB" sz="4000" dirty="0" smtClean="0">
                <a:solidFill>
                  <a:srgbClr val="E5007E"/>
                </a:solidFill>
              </a:rPr>
              <a:t>Challenge</a:t>
            </a:r>
            <a:r>
              <a:rPr lang="en-GB" sz="4000" dirty="0" smtClean="0"/>
              <a:t> yourself to set a </a:t>
            </a:r>
            <a:r>
              <a:rPr lang="en-GB" sz="2800" dirty="0" smtClean="0"/>
              <a:t>minimum </a:t>
            </a:r>
            <a:r>
              <a:rPr lang="en-GB" sz="4000" dirty="0" smtClean="0"/>
              <a:t>confidence level that is as </a:t>
            </a:r>
            <a:r>
              <a:rPr lang="en-GB" sz="2800" dirty="0" smtClean="0"/>
              <a:t>low</a:t>
            </a:r>
            <a:r>
              <a:rPr lang="en-GB" sz="4000" dirty="0" smtClean="0"/>
              <a:t> as possible</a:t>
            </a:r>
          </a:p>
          <a:p>
            <a:pPr marL="742950" indent="-742950">
              <a:buFont typeface="+mj-lt"/>
              <a:buAutoNum type="arabicPeriod"/>
            </a:pPr>
            <a:r>
              <a:rPr lang="en-GB" sz="4000" dirty="0" smtClean="0"/>
              <a:t>Create</a:t>
            </a:r>
            <a:r>
              <a:rPr lang="en-GB" sz="4000" b="1" dirty="0" smtClean="0"/>
              <a:t> </a:t>
            </a:r>
            <a:r>
              <a:rPr lang="en-GB" sz="4000" dirty="0" smtClean="0"/>
              <a:t>a testing strategy that meets that confidence level as </a:t>
            </a:r>
            <a:r>
              <a:rPr lang="en-GB" sz="5400" i="1" dirty="0" smtClean="0"/>
              <a:t>fast</a:t>
            </a:r>
            <a:r>
              <a:rPr lang="en-GB" sz="5400" dirty="0" smtClean="0"/>
              <a:t> </a:t>
            </a:r>
            <a:r>
              <a:rPr lang="en-GB" sz="4000" dirty="0" smtClean="0"/>
              <a:t>as possible</a:t>
            </a:r>
          </a:p>
          <a:p>
            <a:pPr marL="742950" indent="-742950">
              <a:buFont typeface="+mj-lt"/>
              <a:buAutoNum type="arabicPeriod"/>
            </a:pPr>
            <a:r>
              <a:rPr lang="en-GB" sz="4000" dirty="0" smtClean="0"/>
              <a:t>Adjust the testing strategy over time based on observations (</a:t>
            </a:r>
            <a:r>
              <a:rPr lang="en-GB" dirty="0" smtClean="0">
                <a:solidFill>
                  <a:srgbClr val="E5007E"/>
                </a:solidFill>
              </a:rPr>
              <a:t>inspect and adapt</a:t>
            </a:r>
            <a:r>
              <a:rPr lang="en-GB" sz="4000" dirty="0" smtClean="0"/>
              <a:t>)</a:t>
            </a:r>
            <a:endParaRPr lang="en-AU" sz="4000"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14</a:t>
            </a:fld>
            <a:endParaRPr lang="en-AU"/>
          </a:p>
        </p:txBody>
      </p:sp>
    </p:spTree>
    <p:extLst>
      <p:ext uri="{BB962C8B-B14F-4D97-AF65-F5344CB8AC3E}">
        <p14:creationId xmlns:p14="http://schemas.microsoft.com/office/powerpoint/2010/main" val="9367615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341562"/>
            <a:ext cx="9504878" cy="4536505"/>
          </a:xfrm>
        </p:spPr>
        <p:txBody>
          <a:bodyPr/>
          <a:lstStyle/>
          <a:p>
            <a:r>
              <a:rPr lang="en-AU" sz="8800" dirty="0" smtClean="0"/>
              <a:t>Is that an oversimplification?</a:t>
            </a:r>
            <a:endParaRPr lang="en-AU" sz="8800" i="1"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15</a:t>
            </a:fld>
            <a:endParaRPr lang="en-AU" dirty="0"/>
          </a:p>
        </p:txBody>
      </p:sp>
      <p:sp>
        <p:nvSpPr>
          <p:cNvPr id="5" name="TextBox 4"/>
          <p:cNvSpPr txBox="1"/>
          <p:nvPr/>
        </p:nvSpPr>
        <p:spPr>
          <a:xfrm>
            <a:off x="4837420" y="5022368"/>
            <a:ext cx="5688480" cy="1446550"/>
          </a:xfrm>
          <a:prstGeom prst="rect">
            <a:avLst/>
          </a:prstGeom>
          <a:noFill/>
        </p:spPr>
        <p:txBody>
          <a:bodyPr wrap="none" rtlCol="0">
            <a:spAutoFit/>
          </a:bodyPr>
          <a:lstStyle/>
          <a:p>
            <a:r>
              <a:rPr lang="en-AU" sz="8800" i="1" dirty="0" smtClean="0">
                <a:latin typeface="+mj-lt"/>
              </a:rPr>
              <a:t>Yes and no.</a:t>
            </a:r>
            <a:endParaRPr lang="en-AU" sz="8800" i="1" dirty="0">
              <a:latin typeface="+mj-lt"/>
            </a:endParaRPr>
          </a:p>
        </p:txBody>
      </p:sp>
    </p:spTree>
    <p:extLst>
      <p:ext uri="{BB962C8B-B14F-4D97-AF65-F5344CB8AC3E}">
        <p14:creationId xmlns:p14="http://schemas.microsoft.com/office/powerpoint/2010/main" val="2085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Enterprise Grade Testing™</a:t>
            </a:r>
            <a:endParaRPr lang="en-AU" dirty="0"/>
          </a:p>
        </p:txBody>
      </p:sp>
      <p:sp>
        <p:nvSpPr>
          <p:cNvPr id="3" name="Content Placeholder 2"/>
          <p:cNvSpPr>
            <a:spLocks noGrp="1"/>
          </p:cNvSpPr>
          <p:nvPr>
            <p:ph idx="1"/>
          </p:nvPr>
        </p:nvSpPr>
        <p:spPr/>
        <p:txBody>
          <a:bodyPr/>
          <a:lstStyle/>
          <a:p>
            <a:endParaRPr lang="en-GB" dirty="0" smtClean="0"/>
          </a:p>
          <a:p>
            <a:endParaRPr lang="en-GB" dirty="0"/>
          </a:p>
          <a:p>
            <a:endParaRPr lang="en-GB" dirty="0"/>
          </a:p>
          <a:p>
            <a:r>
              <a:rPr lang="en-GB" dirty="0" smtClean="0"/>
              <a:t>Keep it nimble</a:t>
            </a:r>
          </a:p>
          <a:p>
            <a:r>
              <a:rPr lang="en-GB" dirty="0" smtClean="0"/>
              <a:t>Make it per-project</a:t>
            </a:r>
          </a:p>
          <a:p>
            <a:r>
              <a:rPr lang="en-GB" dirty="0" smtClean="0"/>
              <a:t>Actually change it</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16</a:t>
            </a:fld>
            <a:endParaRPr lang="en-AU"/>
          </a:p>
        </p:txBody>
      </p:sp>
      <p:sp>
        <p:nvSpPr>
          <p:cNvPr id="6" name="Multiply 5"/>
          <p:cNvSpPr/>
          <p:nvPr/>
        </p:nvSpPr>
        <p:spPr>
          <a:xfrm>
            <a:off x="793496" y="-314622"/>
            <a:ext cx="8110022" cy="3168352"/>
          </a:xfrm>
          <a:prstGeom prst="mathMultiply">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testing strategy have we found effective?</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17</a:t>
            </a:fld>
            <a:endParaRPr lang="en-AU" dirty="0"/>
          </a:p>
        </p:txBody>
      </p:sp>
    </p:spTree>
    <p:extLst>
      <p:ext uri="{BB962C8B-B14F-4D97-AF65-F5344CB8AC3E}">
        <p14:creationId xmlns:p14="http://schemas.microsoft.com/office/powerpoint/2010/main" val="42643318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Context</a:t>
            </a:r>
            <a:endParaRPr lang="en-AU" dirty="0"/>
          </a:p>
        </p:txBody>
      </p:sp>
      <p:sp>
        <p:nvSpPr>
          <p:cNvPr id="3" name="Content Placeholder 2"/>
          <p:cNvSpPr>
            <a:spLocks noGrp="1"/>
          </p:cNvSpPr>
          <p:nvPr>
            <p:ph idx="1"/>
          </p:nvPr>
        </p:nvSpPr>
        <p:spPr/>
        <p:txBody>
          <a:bodyPr/>
          <a:lstStyle/>
          <a:p>
            <a:r>
              <a:rPr lang="en-AU" sz="2400" dirty="0" smtClean="0"/>
              <a:t>Small</a:t>
            </a:r>
            <a:r>
              <a:rPr lang="en-AU" dirty="0" smtClean="0"/>
              <a:t> to </a:t>
            </a:r>
            <a:r>
              <a:rPr lang="en-AU" sz="3200" dirty="0" smtClean="0"/>
              <a:t>Medium</a:t>
            </a:r>
            <a:r>
              <a:rPr lang="en-AU" dirty="0" smtClean="0"/>
              <a:t> line-of-business apps</a:t>
            </a:r>
          </a:p>
          <a:p>
            <a:r>
              <a:rPr lang="en-AU" dirty="0" smtClean="0"/>
              <a:t>Many industries: education, telecomm., financial</a:t>
            </a:r>
          </a:p>
          <a:p>
            <a:r>
              <a:rPr lang="en-AU" i="1" dirty="0"/>
              <a:t>Relatively</a:t>
            </a:r>
            <a:r>
              <a:rPr lang="en-AU" dirty="0"/>
              <a:t> small proportion of </a:t>
            </a:r>
            <a:r>
              <a:rPr lang="en-AU" sz="4400" dirty="0"/>
              <a:t>complex </a:t>
            </a:r>
            <a:r>
              <a:rPr lang="en-AU" dirty="0"/>
              <a:t>code</a:t>
            </a:r>
          </a:p>
          <a:p>
            <a:r>
              <a:rPr lang="en-AU" dirty="0" smtClean="0"/>
              <a:t>Not real-time / life-or-death</a:t>
            </a:r>
          </a:p>
          <a:p>
            <a:r>
              <a:rPr lang="en-AU" dirty="0" smtClean="0"/>
              <a:t>Using continuous delivery</a:t>
            </a:r>
          </a:p>
          <a:p>
            <a:r>
              <a:rPr lang="en-AU" dirty="0" smtClean="0"/>
              <a:t>Mixture of AngularJS, </a:t>
            </a:r>
            <a:r>
              <a:rPr lang="en-AU" dirty="0" err="1" smtClean="0"/>
              <a:t>Xamarin</a:t>
            </a:r>
            <a:r>
              <a:rPr lang="en-AU" dirty="0" smtClean="0"/>
              <a:t> and ASP.NET</a:t>
            </a:r>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18</a:t>
            </a:fld>
            <a:endParaRPr lang="en-AU"/>
          </a:p>
        </p:txBody>
      </p:sp>
    </p:spTree>
    <p:extLst>
      <p:ext uri="{BB962C8B-B14F-4D97-AF65-F5344CB8AC3E}">
        <p14:creationId xmlns:p14="http://schemas.microsoft.com/office/powerpoint/2010/main" val="38604816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Subcutaneous tests</a:t>
            </a:r>
            <a:endParaRPr lang="en-AU" dirty="0"/>
          </a:p>
        </p:txBody>
      </p:sp>
      <p:sp>
        <p:nvSpPr>
          <p:cNvPr id="3" name="Content Placeholder 2"/>
          <p:cNvSpPr>
            <a:spLocks noGrp="1"/>
          </p:cNvSpPr>
          <p:nvPr>
            <p:ph idx="1"/>
          </p:nvPr>
        </p:nvSpPr>
        <p:spPr/>
        <p:txBody>
          <a:bodyPr/>
          <a:lstStyle/>
          <a:p>
            <a:r>
              <a:rPr lang="en-AU" dirty="0" smtClean="0"/>
              <a:t>One-level below the UI e.g. MVC controller</a:t>
            </a:r>
          </a:p>
          <a:p>
            <a:r>
              <a:rPr lang="en-AU" dirty="0" smtClean="0"/>
              <a:t>Full stack of production dependencies wired in</a:t>
            </a:r>
          </a:p>
          <a:p>
            <a:r>
              <a:rPr lang="en-AU" dirty="0"/>
              <a:t>Application-owned </a:t>
            </a:r>
            <a:r>
              <a:rPr lang="en-AU" dirty="0" err="1"/>
              <a:t>datasources</a:t>
            </a:r>
            <a:r>
              <a:rPr lang="en-AU" dirty="0"/>
              <a:t> wired in</a:t>
            </a:r>
          </a:p>
          <a:p>
            <a:r>
              <a:rPr lang="en-AU" dirty="0" smtClean="0"/>
              <a:t>External dependencies mocked out</a:t>
            </a:r>
          </a:p>
          <a:p>
            <a:endParaRPr lang="en-AU" dirty="0"/>
          </a:p>
          <a:p>
            <a:r>
              <a:rPr lang="en-AU" dirty="0" smtClean="0"/>
              <a:t>Good speed/confidence balance between all UI tests and all “unit” tests</a:t>
            </a:r>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19</a:t>
            </a:fld>
            <a:endParaRPr lang="en-AU"/>
          </a:p>
        </p:txBody>
      </p:sp>
    </p:spTree>
    <p:extLst>
      <p:ext uri="{BB962C8B-B14F-4D97-AF65-F5344CB8AC3E}">
        <p14:creationId xmlns:p14="http://schemas.microsoft.com/office/powerpoint/2010/main" val="7111325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496" y="1629593"/>
            <a:ext cx="9864918" cy="4536505"/>
          </a:xfrm>
        </p:spPr>
        <p:txBody>
          <a:bodyPr/>
          <a:lstStyle/>
          <a:p>
            <a:r>
              <a:rPr lang="en-US" dirty="0" smtClean="0"/>
              <a:t>Why </a:t>
            </a:r>
            <a:r>
              <a:rPr lang="en-US" dirty="0" err="1" smtClean="0"/>
              <a:t>microtesting</a:t>
            </a:r>
            <a:r>
              <a:rPr lang="en-US" dirty="0" smtClean="0"/>
              <a:t>?</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a:t>
            </a:fld>
            <a:endParaRPr lang="en-AU" dirty="0"/>
          </a:p>
        </p:txBody>
      </p:sp>
      <p:sp>
        <p:nvSpPr>
          <p:cNvPr id="5" name="TextBox 4"/>
          <p:cNvSpPr txBox="1"/>
          <p:nvPr/>
        </p:nvSpPr>
        <p:spPr>
          <a:xfrm>
            <a:off x="766614" y="3429794"/>
            <a:ext cx="7500515" cy="523220"/>
          </a:xfrm>
          <a:prstGeom prst="rect">
            <a:avLst/>
          </a:prstGeom>
          <a:noFill/>
        </p:spPr>
        <p:txBody>
          <a:bodyPr wrap="none" rtlCol="0">
            <a:spAutoFit/>
          </a:bodyPr>
          <a:lstStyle/>
          <a:p>
            <a:r>
              <a:rPr lang="en-US" sz="2800" dirty="0" smtClean="0"/>
              <a:t>Because we wanted to be part of the cool club</a:t>
            </a:r>
            <a:endParaRPr lang="en-AU" sz="2800" dirty="0"/>
          </a:p>
        </p:txBody>
      </p:sp>
      <p:sp>
        <p:nvSpPr>
          <p:cNvPr id="6" name="TextBox 5"/>
          <p:cNvSpPr txBox="1"/>
          <p:nvPr/>
        </p:nvSpPr>
        <p:spPr>
          <a:xfrm>
            <a:off x="3286894" y="4402928"/>
            <a:ext cx="7728719" cy="523220"/>
          </a:xfrm>
          <a:prstGeom prst="rect">
            <a:avLst/>
          </a:prstGeom>
          <a:noFill/>
        </p:spPr>
        <p:txBody>
          <a:bodyPr wrap="none" rtlCol="0">
            <a:spAutoFit/>
          </a:bodyPr>
          <a:lstStyle/>
          <a:p>
            <a:r>
              <a:rPr lang="en-US" sz="2800" dirty="0" smtClean="0"/>
              <a:t>Because we wanted to harness our inner hipster</a:t>
            </a:r>
          </a:p>
        </p:txBody>
      </p:sp>
      <p:sp>
        <p:nvSpPr>
          <p:cNvPr id="7" name="TextBox 6"/>
          <p:cNvSpPr txBox="1"/>
          <p:nvPr/>
        </p:nvSpPr>
        <p:spPr>
          <a:xfrm>
            <a:off x="4078982" y="5649538"/>
            <a:ext cx="6963316" cy="954107"/>
          </a:xfrm>
          <a:prstGeom prst="rect">
            <a:avLst/>
          </a:prstGeom>
          <a:noFill/>
        </p:spPr>
        <p:txBody>
          <a:bodyPr wrap="none" rtlCol="0">
            <a:spAutoFit/>
          </a:bodyPr>
          <a:lstStyle/>
          <a:p>
            <a:r>
              <a:rPr lang="en-US" sz="2800" b="1" dirty="0" smtClean="0"/>
              <a:t>Because we have been writing less tests,</a:t>
            </a:r>
          </a:p>
          <a:p>
            <a:r>
              <a:rPr lang="en-US" sz="2800" b="1" dirty="0" smtClean="0"/>
              <a:t>but getting more out of it</a:t>
            </a:r>
            <a:endParaRPr lang="en-AU" sz="2800" b="1" dirty="0"/>
          </a:p>
        </p:txBody>
      </p:sp>
    </p:spTree>
    <p:extLst>
      <p:ext uri="{BB962C8B-B14F-4D97-AF65-F5344CB8AC3E}">
        <p14:creationId xmlns:p14="http://schemas.microsoft.com/office/powerpoint/2010/main" val="371135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Usual testing strategy</a:t>
            </a:r>
            <a:endParaRPr lang="en-AU" dirty="0"/>
          </a:p>
        </p:txBody>
      </p:sp>
      <p:sp>
        <p:nvSpPr>
          <p:cNvPr id="3" name="Content Placeholder 2"/>
          <p:cNvSpPr>
            <a:spLocks noGrp="1"/>
          </p:cNvSpPr>
          <p:nvPr>
            <p:ph idx="1"/>
          </p:nvPr>
        </p:nvSpPr>
        <p:spPr/>
        <p:txBody>
          <a:bodyPr/>
          <a:lstStyle/>
          <a:p>
            <a:r>
              <a:rPr lang="en-AU" sz="4800" b="1" dirty="0" smtClean="0"/>
              <a:t>Subcutaneous tests </a:t>
            </a:r>
            <a:r>
              <a:rPr lang="en-AU" dirty="0" smtClean="0"/>
              <a:t>for ASP.NET MVC/AngularJS controllers, AngularJS directives and </a:t>
            </a:r>
            <a:r>
              <a:rPr lang="en-AU" dirty="0" err="1" smtClean="0"/>
              <a:t>Xamarin</a:t>
            </a:r>
            <a:r>
              <a:rPr lang="en-AU" dirty="0" smtClean="0"/>
              <a:t> view models</a:t>
            </a:r>
          </a:p>
          <a:p>
            <a:r>
              <a:rPr lang="en-AU" dirty="0" smtClean="0"/>
              <a:t>In-memory full stack HTTP server requests for ASP.NET Web API</a:t>
            </a:r>
          </a:p>
          <a:p>
            <a:r>
              <a:rPr lang="en-AU" dirty="0" smtClean="0"/>
              <a:t>Small, but judicious use of convention tests, route tests, integration tests, “unit” tests, end-to-end tests and UI tests</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20</a:t>
            </a:fld>
            <a:endParaRPr lang="en-AU"/>
          </a:p>
        </p:txBody>
      </p:sp>
    </p:spTree>
    <p:extLst>
      <p:ext uri="{BB962C8B-B14F-4D97-AF65-F5344CB8AC3E}">
        <p14:creationId xmlns:p14="http://schemas.microsoft.com/office/powerpoint/2010/main" val="12755828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about “unit” tests?</a:t>
            </a:r>
            <a:endParaRPr lang="en-AU" dirty="0"/>
          </a:p>
        </p:txBody>
      </p:sp>
      <p:sp>
        <p:nvSpPr>
          <p:cNvPr id="3" name="Text Placeholder 2"/>
          <p:cNvSpPr>
            <a:spLocks noGrp="1"/>
          </p:cNvSpPr>
          <p:nvPr>
            <p:ph type="body" idx="1"/>
          </p:nvPr>
        </p:nvSpPr>
        <p:spPr/>
        <p:txBody>
          <a:bodyPr/>
          <a:lstStyle/>
          <a:p>
            <a:r>
              <a:rPr lang="en-AU" dirty="0" smtClean="0"/>
              <a:t>(and why do you guys keep putting unit in quotes!?)</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21</a:t>
            </a:fld>
            <a:endParaRPr lang="en-AU" dirty="0"/>
          </a:p>
        </p:txBody>
      </p:sp>
    </p:spTree>
    <p:extLst>
      <p:ext uri="{BB962C8B-B14F-4D97-AF65-F5344CB8AC3E}">
        <p14:creationId xmlns:p14="http://schemas.microsoft.com/office/powerpoint/2010/main" val="28792263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 tests </a:t>
            </a:r>
            <a:r>
              <a:rPr lang="en-GB" sz="5400" dirty="0" smtClean="0"/>
              <a:t>(“unit” tests</a:t>
            </a:r>
            <a:r>
              <a:rPr lang="en-GB" dirty="0" smtClean="0"/>
              <a:t>)</a:t>
            </a:r>
            <a:endParaRPr lang="en-AU" dirty="0"/>
          </a:p>
        </p:txBody>
      </p:sp>
      <p:sp>
        <p:nvSpPr>
          <p:cNvPr id="3" name="Content Placeholder 2"/>
          <p:cNvSpPr>
            <a:spLocks noGrp="1"/>
          </p:cNvSpPr>
          <p:nvPr>
            <p:ph idx="1"/>
          </p:nvPr>
        </p:nvSpPr>
        <p:spPr/>
        <p:txBody>
          <a:bodyPr/>
          <a:lstStyle/>
          <a:p>
            <a:r>
              <a:rPr lang="en-GB" dirty="0" smtClean="0"/>
              <a:t>In-memory, in-process, low-level, implementation-focussed</a:t>
            </a:r>
          </a:p>
          <a:p>
            <a:r>
              <a:rPr lang="en-GB" dirty="0" smtClean="0"/>
              <a:t>Lightning fast, but lower confidence</a:t>
            </a:r>
          </a:p>
          <a:p>
            <a:r>
              <a:rPr lang="en-GB" dirty="0"/>
              <a:t>Inhibits ability to safely/painlessly refactor</a:t>
            </a:r>
          </a:p>
          <a:p>
            <a:r>
              <a:rPr lang="en-GB" dirty="0" smtClean="0"/>
              <a:t>Important </a:t>
            </a:r>
            <a:r>
              <a:rPr lang="en-GB" dirty="0"/>
              <a:t>tool in the right situation</a:t>
            </a:r>
          </a:p>
          <a:p>
            <a:r>
              <a:rPr lang="en-GB" dirty="0" smtClean="0"/>
              <a:t>Useful to drive </a:t>
            </a:r>
            <a:r>
              <a:rPr lang="en-GB" dirty="0" err="1" smtClean="0"/>
              <a:t>impl</a:t>
            </a:r>
            <a:r>
              <a:rPr lang="en-GB" dirty="0" smtClean="0"/>
              <a:t>/support of complexity</a:t>
            </a:r>
          </a:p>
          <a:p>
            <a:pPr lvl="1"/>
            <a:r>
              <a:rPr lang="en-GB" dirty="0" smtClean="0"/>
              <a:t>Decision point – </a:t>
            </a:r>
            <a:r>
              <a:rPr lang="en-GB" b="1" dirty="0" smtClean="0"/>
              <a:t>throw away </a:t>
            </a:r>
            <a:r>
              <a:rPr lang="en-GB" dirty="0" smtClean="0"/>
              <a:t>or </a:t>
            </a:r>
            <a:r>
              <a:rPr lang="en-GB" i="1" dirty="0" smtClean="0"/>
              <a:t>keep</a:t>
            </a:r>
            <a:r>
              <a:rPr lang="en-GB" dirty="0" smtClean="0"/>
              <a:t>?</a:t>
            </a:r>
          </a:p>
          <a:p>
            <a:endParaRPr lang="en-GB" dirty="0" smtClean="0"/>
          </a:p>
          <a:p>
            <a:pPr marL="0" indent="0">
              <a:buNone/>
            </a:pPr>
            <a:endParaRPr lang="en-AU" dirty="0"/>
          </a:p>
        </p:txBody>
      </p:sp>
      <p:sp>
        <p:nvSpPr>
          <p:cNvPr id="4" name="Footer Placeholder 3"/>
          <p:cNvSpPr>
            <a:spLocks noGrp="1"/>
          </p:cNvSpPr>
          <p:nvPr>
            <p:ph type="ftr" sz="quarter" idx="11"/>
          </p:nvPr>
        </p:nvSpPr>
        <p:spPr/>
        <p:txBody>
          <a:bodyPr/>
          <a:lstStyle/>
          <a:p>
            <a:r>
              <a:rPr lang="en-AU" dirty="0"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22</a:t>
            </a:fld>
            <a:endParaRPr lang="en-AU"/>
          </a:p>
        </p:txBody>
      </p:sp>
    </p:spTree>
    <p:extLst>
      <p:ext uri="{BB962C8B-B14F-4D97-AF65-F5344CB8AC3E}">
        <p14:creationId xmlns:p14="http://schemas.microsoft.com/office/powerpoint/2010/main" val="7020886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Implementation unit tests vs subcutaneous test</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23</a:t>
            </a:fld>
            <a:endParaRPr lang="en-AU" dirty="0"/>
          </a:p>
        </p:txBody>
      </p:sp>
    </p:spTree>
    <p:extLst>
      <p:ext uri="{BB962C8B-B14F-4D97-AF65-F5344CB8AC3E}">
        <p14:creationId xmlns:p14="http://schemas.microsoft.com/office/powerpoint/2010/main" val="4725434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Subcutaneous test advantages</a:t>
            </a:r>
            <a:endParaRPr lang="en-AU" dirty="0"/>
          </a:p>
        </p:txBody>
      </p:sp>
      <p:sp>
        <p:nvSpPr>
          <p:cNvPr id="3" name="Content Placeholder 2"/>
          <p:cNvSpPr>
            <a:spLocks noGrp="1"/>
          </p:cNvSpPr>
          <p:nvPr>
            <p:ph idx="1"/>
          </p:nvPr>
        </p:nvSpPr>
        <p:spPr/>
        <p:txBody>
          <a:bodyPr/>
          <a:lstStyle/>
          <a:p>
            <a:r>
              <a:rPr lang="en-AU" dirty="0" smtClean="0"/>
              <a:t>Testing behaviour, ATDD, acceptance criteria, executable specification</a:t>
            </a:r>
          </a:p>
          <a:p>
            <a:r>
              <a:rPr lang="en-AU" dirty="0" smtClean="0"/>
              <a:t>High amount of confidence</a:t>
            </a:r>
          </a:p>
          <a:p>
            <a:r>
              <a:rPr lang="en-AU" dirty="0" smtClean="0"/>
              <a:t>Reasonably fast without the fragility of UI tests</a:t>
            </a:r>
          </a:p>
          <a:p>
            <a:r>
              <a:rPr lang="en-AU" dirty="0" smtClean="0"/>
              <a:t>Refactoring friendly </a:t>
            </a:r>
            <a:r>
              <a:rPr lang="en-AU" dirty="0" smtClean="0">
                <a:sym typeface="Wingdings" panose="05000000000000000000" pitchFamily="2" charset="2"/>
              </a:rPr>
              <a:t></a:t>
            </a:r>
          </a:p>
          <a:p>
            <a:r>
              <a:rPr lang="en-AU" dirty="0" smtClean="0">
                <a:sym typeface="Wingdings" panose="05000000000000000000" pitchFamily="2" charset="2"/>
              </a:rPr>
              <a:t>Less: tedious mocking code</a:t>
            </a:r>
            <a:endParaRPr lang="en-AU" dirty="0"/>
          </a:p>
          <a:p>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24</a:t>
            </a:fld>
            <a:endParaRPr lang="en-AU"/>
          </a:p>
        </p:txBody>
      </p:sp>
    </p:spTree>
    <p:extLst>
      <p:ext uri="{BB962C8B-B14F-4D97-AF65-F5344CB8AC3E}">
        <p14:creationId xmlns:p14="http://schemas.microsoft.com/office/powerpoint/2010/main" val="8336490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smtClean="0">
                <a:solidFill>
                  <a:schemeClr val="bg1"/>
                </a:solidFill>
              </a:rPr>
              <a:t>Subcutaneous test disadvantages</a:t>
            </a:r>
            <a:endParaRPr lang="en-AU" dirty="0">
              <a:solidFill>
                <a:schemeClr val="bg1"/>
              </a:solidFill>
            </a:endParaRPr>
          </a:p>
        </p:txBody>
      </p:sp>
      <p:sp>
        <p:nvSpPr>
          <p:cNvPr id="5" name="Rectangle 4"/>
          <p:cNvSpPr/>
          <p:nvPr/>
        </p:nvSpPr>
        <p:spPr>
          <a:xfrm>
            <a:off x="406574" y="6238106"/>
            <a:ext cx="4439485" cy="415498"/>
          </a:xfrm>
          <a:prstGeom prst="rect">
            <a:avLst/>
          </a:prstGeom>
        </p:spPr>
        <p:txBody>
          <a:bodyPr wrap="none">
            <a:spAutoFit/>
          </a:bodyPr>
          <a:lstStyle/>
          <a:p>
            <a:r>
              <a:rPr lang="en-AU" dirty="0">
                <a:solidFill>
                  <a:schemeClr val="bg1"/>
                </a:solidFill>
              </a:rPr>
              <a:t>http://bit.ly/robdmooretestingseries</a:t>
            </a:r>
          </a:p>
        </p:txBody>
      </p:sp>
    </p:spTree>
    <p:extLst>
      <p:ext uri="{BB962C8B-B14F-4D97-AF65-F5344CB8AC3E}">
        <p14:creationId xmlns:p14="http://schemas.microsoft.com/office/powerpoint/2010/main" val="17517611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techniques do we use to make subcutaneous testing easier / more maintainable?</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26</a:t>
            </a:fld>
            <a:endParaRPr lang="en-AU" dirty="0"/>
          </a:p>
        </p:txBody>
      </p:sp>
    </p:spTree>
    <p:extLst>
      <p:ext uri="{BB962C8B-B14F-4D97-AF65-F5344CB8AC3E}">
        <p14:creationId xmlns:p14="http://schemas.microsoft.com/office/powerpoint/2010/main" val="7092020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Context</a:t>
            </a:r>
            <a:endParaRPr lang="en-AU" dirty="0"/>
          </a:p>
        </p:txBody>
      </p:sp>
      <p:sp>
        <p:nvSpPr>
          <p:cNvPr id="3" name="Content Placeholder 2"/>
          <p:cNvSpPr>
            <a:spLocks noGrp="1"/>
          </p:cNvSpPr>
          <p:nvPr>
            <p:ph idx="1"/>
          </p:nvPr>
        </p:nvSpPr>
        <p:spPr/>
        <p:txBody>
          <a:bodyPr/>
          <a:lstStyle/>
          <a:p>
            <a:r>
              <a:rPr lang="en-AU" dirty="0" smtClean="0"/>
              <a:t>We typically write C#.NET and JavaScript</a:t>
            </a:r>
          </a:p>
          <a:p>
            <a:r>
              <a:rPr lang="en-AU" dirty="0" smtClean="0"/>
              <a:t>Examples we are showing will be in C#</a:t>
            </a:r>
          </a:p>
          <a:p>
            <a:r>
              <a:rPr lang="en-AU" sz="4800" dirty="0" smtClean="0"/>
              <a:t>Applies to all languages </a:t>
            </a:r>
            <a:r>
              <a:rPr lang="en-AU" dirty="0" smtClean="0"/>
              <a:t>though – you just need to find/write the libraries to support it</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27</a:t>
            </a:fld>
            <a:endParaRPr lang="en-AU"/>
          </a:p>
        </p:txBody>
      </p:sp>
    </p:spTree>
    <p:extLst>
      <p:ext uri="{BB962C8B-B14F-4D97-AF65-F5344CB8AC3E}">
        <p14:creationId xmlns:p14="http://schemas.microsoft.com/office/powerpoint/2010/main" val="25433561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Behaviour over implementation</a:t>
            </a:r>
            <a:endParaRPr lang="en-AU" dirty="0"/>
          </a:p>
        </p:txBody>
      </p:sp>
      <p:sp>
        <p:nvSpPr>
          <p:cNvPr id="3" name="Content Placeholder 2"/>
          <p:cNvSpPr>
            <a:spLocks noGrp="1"/>
          </p:cNvSpPr>
          <p:nvPr>
            <p:ph idx="1"/>
          </p:nvPr>
        </p:nvSpPr>
        <p:spPr/>
        <p:txBody>
          <a:bodyPr/>
          <a:lstStyle/>
          <a:p>
            <a:pPr lvl="1"/>
            <a:r>
              <a:rPr lang="en-AU" dirty="0"/>
              <a:t>Confidence</a:t>
            </a:r>
          </a:p>
          <a:p>
            <a:pPr lvl="1"/>
            <a:r>
              <a:rPr lang="en-AU" dirty="0" smtClean="0"/>
              <a:t>Focus</a:t>
            </a:r>
            <a:endParaRPr lang="en-AU" dirty="0"/>
          </a:p>
          <a:p>
            <a:pPr lvl="1"/>
            <a:r>
              <a:rPr lang="en-AU" dirty="0"/>
              <a:t>Easy to read and write (</a:t>
            </a:r>
            <a:r>
              <a:rPr lang="en-AU" dirty="0" err="1"/>
              <a:t>Bddfy</a:t>
            </a:r>
            <a:r>
              <a:rPr lang="en-AU" dirty="0"/>
              <a:t>)</a:t>
            </a:r>
          </a:p>
          <a:p>
            <a:pPr lvl="1"/>
            <a:r>
              <a:rPr lang="en-AU" dirty="0"/>
              <a:t>Avoid implementation </a:t>
            </a:r>
            <a:r>
              <a:rPr lang="en-AU" dirty="0" smtClean="0"/>
              <a:t>details</a:t>
            </a:r>
          </a:p>
          <a:p>
            <a:pPr lvl="1"/>
            <a:r>
              <a:rPr lang="en-AU" dirty="0" smtClean="0"/>
              <a:t>Model against acceptance criteria</a:t>
            </a:r>
          </a:p>
          <a:p>
            <a:pPr lvl="1"/>
            <a:r>
              <a:rPr lang="en-AU" dirty="0" smtClean="0"/>
              <a:t>Can use for ATDD</a:t>
            </a:r>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28</a:t>
            </a:fld>
            <a:endParaRPr lang="en-AU"/>
          </a:p>
        </p:txBody>
      </p:sp>
    </p:spTree>
    <p:extLst>
      <p:ext uri="{BB962C8B-B14F-4D97-AF65-F5344CB8AC3E}">
        <p14:creationId xmlns:p14="http://schemas.microsoft.com/office/powerpoint/2010/main" val="22025257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err="1" smtClean="0"/>
              <a:t>Bddfy</a:t>
            </a:r>
            <a:r>
              <a:rPr lang="en-AU" sz="3200" dirty="0" smtClean="0"/>
              <a:t> / class per scenario</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29</a:t>
            </a:fld>
            <a:endParaRPr lang="en-AU" dirty="0"/>
          </a:p>
        </p:txBody>
      </p:sp>
    </p:spTree>
    <p:extLst>
      <p:ext uri="{BB962C8B-B14F-4D97-AF65-F5344CB8AC3E}">
        <p14:creationId xmlns:p14="http://schemas.microsoft.com/office/powerpoint/2010/main" val="30356062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15" r="8415"/>
          <a:stretch>
            <a:fillRect/>
          </a:stretch>
        </p:blipFill>
        <p:spPr/>
      </p:pic>
    </p:spTree>
    <p:extLst>
      <p:ext uri="{BB962C8B-B14F-4D97-AF65-F5344CB8AC3E}">
        <p14:creationId xmlns:p14="http://schemas.microsoft.com/office/powerpoint/2010/main" val="4112516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Driving tests via DI container</a:t>
            </a:r>
            <a:endParaRPr lang="en-AU" dirty="0"/>
          </a:p>
        </p:txBody>
      </p:sp>
      <p:sp>
        <p:nvSpPr>
          <p:cNvPr id="3" name="Content Placeholder 2"/>
          <p:cNvSpPr>
            <a:spLocks noGrp="1"/>
          </p:cNvSpPr>
          <p:nvPr>
            <p:ph idx="1"/>
          </p:nvPr>
        </p:nvSpPr>
        <p:spPr/>
        <p:txBody>
          <a:bodyPr/>
          <a:lstStyle/>
          <a:p>
            <a:pPr lvl="1"/>
            <a:r>
              <a:rPr lang="en-AU" dirty="0" smtClean="0"/>
              <a:t>Helps avoid implementation </a:t>
            </a:r>
            <a:r>
              <a:rPr lang="en-AU" dirty="0"/>
              <a:t>details</a:t>
            </a:r>
          </a:p>
          <a:p>
            <a:pPr lvl="1"/>
            <a:r>
              <a:rPr lang="en-AU" dirty="0" smtClean="0"/>
              <a:t>Ensures production code paths</a:t>
            </a:r>
            <a:endParaRPr lang="en-AU" dirty="0"/>
          </a:p>
          <a:p>
            <a:pPr lvl="1"/>
            <a:r>
              <a:rPr lang="en-AU" dirty="0"/>
              <a:t>Easy to </a:t>
            </a:r>
            <a:r>
              <a:rPr lang="en-AU" dirty="0" smtClean="0"/>
              <a:t>selectively provide mocks</a:t>
            </a:r>
          </a:p>
          <a:p>
            <a:pPr lvl="1"/>
            <a:endParaRPr lang="en-AU" dirty="0"/>
          </a:p>
          <a:p>
            <a:pPr lvl="1"/>
            <a:endParaRPr lang="en-AU" dirty="0" smtClean="0"/>
          </a:p>
          <a:p>
            <a:pPr lvl="1"/>
            <a:endParaRPr lang="en-AU" dirty="0"/>
          </a:p>
          <a:p>
            <a:pPr lvl="1"/>
            <a:r>
              <a:rPr lang="en-AU" i="1" dirty="0" smtClean="0"/>
              <a:t>Tip: </a:t>
            </a:r>
            <a:r>
              <a:rPr lang="en-AU" dirty="0" smtClean="0"/>
              <a:t>Use child lifetime scopes to isolate test runs and incur container </a:t>
            </a:r>
            <a:r>
              <a:rPr lang="en-AU" dirty="0" err="1" smtClean="0"/>
              <a:t>startup</a:t>
            </a:r>
            <a:r>
              <a:rPr lang="en-AU" dirty="0" smtClean="0"/>
              <a:t> cost once only</a:t>
            </a:r>
            <a:endParaRPr lang="en-AU" dirty="0"/>
          </a:p>
          <a:p>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30</a:t>
            </a:fld>
            <a:endParaRPr lang="en-AU"/>
          </a:p>
        </p:txBody>
      </p:sp>
    </p:spTree>
    <p:extLst>
      <p:ext uri="{BB962C8B-B14F-4D97-AF65-F5344CB8AC3E}">
        <p14:creationId xmlns:p14="http://schemas.microsoft.com/office/powerpoint/2010/main" val="36434526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Avoiding mocks / Hand-rolling</a:t>
            </a:r>
            <a:endParaRPr lang="en-AU" dirty="0"/>
          </a:p>
        </p:txBody>
      </p:sp>
      <p:sp>
        <p:nvSpPr>
          <p:cNvPr id="3" name="Content Placeholder 2"/>
          <p:cNvSpPr>
            <a:spLocks noGrp="1"/>
          </p:cNvSpPr>
          <p:nvPr>
            <p:ph idx="1"/>
          </p:nvPr>
        </p:nvSpPr>
        <p:spPr/>
        <p:txBody>
          <a:bodyPr/>
          <a:lstStyle/>
          <a:p>
            <a:r>
              <a:rPr lang="en-AU" dirty="0"/>
              <a:t>Only mock external </a:t>
            </a:r>
            <a:r>
              <a:rPr lang="en-AU" dirty="0" smtClean="0"/>
              <a:t>dependencies</a:t>
            </a:r>
          </a:p>
          <a:p>
            <a:r>
              <a:rPr lang="en-AU" dirty="0" smtClean="0"/>
              <a:t>Avoids implementation details</a:t>
            </a:r>
            <a:endParaRPr lang="en-AU" dirty="0"/>
          </a:p>
          <a:p>
            <a:r>
              <a:rPr lang="en-AU" dirty="0"/>
              <a:t>Hand-rolled mocks </a:t>
            </a:r>
            <a:r>
              <a:rPr lang="en-AU" dirty="0" smtClean="0"/>
              <a:t>– make mocking painful</a:t>
            </a:r>
          </a:p>
          <a:p>
            <a:pPr lvl="1"/>
            <a:r>
              <a:rPr lang="en-AU" dirty="0" smtClean="0"/>
              <a:t>Allow </a:t>
            </a:r>
            <a:r>
              <a:rPr lang="en-AU" dirty="0"/>
              <a:t>behaviour to be </a:t>
            </a:r>
            <a:r>
              <a:rPr lang="en-AU" dirty="0" smtClean="0"/>
              <a:t>codified</a:t>
            </a:r>
          </a:p>
          <a:p>
            <a:endParaRPr lang="en-AU" dirty="0"/>
          </a:p>
          <a:p>
            <a:r>
              <a:rPr lang="en-AU" i="1" dirty="0" smtClean="0"/>
              <a:t>Tip</a:t>
            </a:r>
            <a:r>
              <a:rPr lang="en-AU" dirty="0" smtClean="0"/>
              <a:t>: </a:t>
            </a:r>
            <a:r>
              <a:rPr lang="en-AU" dirty="0" smtClean="0"/>
              <a:t>Create standard request/response pairs for APIs as a cross-cutting testing concern</a:t>
            </a:r>
            <a:endParaRPr lang="en-AU" dirty="0"/>
          </a:p>
          <a:p>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31</a:t>
            </a:fld>
            <a:endParaRPr lang="en-AU"/>
          </a:p>
        </p:txBody>
      </p:sp>
    </p:spTree>
    <p:extLst>
      <p:ext uri="{BB962C8B-B14F-4D97-AF65-F5344CB8AC3E}">
        <p14:creationId xmlns:p14="http://schemas.microsoft.com/office/powerpoint/2010/main" val="7029241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Hand-rolled </a:t>
            </a:r>
            <a:r>
              <a:rPr lang="en-AU" sz="3200" smtClean="0"/>
              <a:t>mock example</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32</a:t>
            </a:fld>
            <a:endParaRPr lang="en-AU" dirty="0"/>
          </a:p>
        </p:txBody>
      </p:sp>
    </p:spTree>
    <p:extLst>
      <p:ext uri="{BB962C8B-B14F-4D97-AF65-F5344CB8AC3E}">
        <p14:creationId xmlns:p14="http://schemas.microsoft.com/office/powerpoint/2010/main" val="8829855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Approval Tests</a:t>
            </a:r>
            <a:endParaRPr lang="en-AU" dirty="0"/>
          </a:p>
        </p:txBody>
      </p:sp>
      <p:sp>
        <p:nvSpPr>
          <p:cNvPr id="3" name="Content Placeholder 2"/>
          <p:cNvSpPr>
            <a:spLocks noGrp="1"/>
          </p:cNvSpPr>
          <p:nvPr>
            <p:ph idx="1"/>
          </p:nvPr>
        </p:nvSpPr>
        <p:spPr/>
        <p:txBody>
          <a:bodyPr/>
          <a:lstStyle/>
          <a:p>
            <a:r>
              <a:rPr lang="en-AU" dirty="0" smtClean="0"/>
              <a:t>Test HTML / JSON / XML / text / images etc.</a:t>
            </a:r>
          </a:p>
          <a:p>
            <a:r>
              <a:rPr lang="en-AU" dirty="0" smtClean="0"/>
              <a:t>Use human brain</a:t>
            </a:r>
          </a:p>
          <a:p>
            <a:r>
              <a:rPr lang="en-AU" dirty="0" smtClean="0"/>
              <a:t>Avoid tedium of assertions</a:t>
            </a:r>
          </a:p>
          <a:p>
            <a:r>
              <a:rPr lang="en-AU" dirty="0" smtClean="0"/>
              <a:t>Pin down complex behaviour quickly and easily</a:t>
            </a:r>
          </a:p>
          <a:p>
            <a:r>
              <a:rPr lang="en-AU" dirty="0" smtClean="0"/>
              <a:t>Get a nice diff view when things change</a:t>
            </a:r>
          </a:p>
          <a:p>
            <a:endParaRPr lang="en-AU" dirty="0"/>
          </a:p>
          <a:p>
            <a:r>
              <a:rPr lang="en-AU" i="1" dirty="0" smtClean="0"/>
              <a:t>Tip</a:t>
            </a:r>
            <a:r>
              <a:rPr lang="en-AU" dirty="0" smtClean="0"/>
              <a:t>:</a:t>
            </a:r>
            <a:r>
              <a:rPr lang="en-AU" i="1" dirty="0" smtClean="0"/>
              <a:t> </a:t>
            </a:r>
            <a:r>
              <a:rPr lang="en-AU" dirty="0" smtClean="0"/>
              <a:t>Available in a bunch of languages</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33</a:t>
            </a:fld>
            <a:endParaRPr lang="en-AU"/>
          </a:p>
        </p:txBody>
      </p:sp>
    </p:spTree>
    <p:extLst>
      <p:ext uri="{BB962C8B-B14F-4D97-AF65-F5344CB8AC3E}">
        <p14:creationId xmlns:p14="http://schemas.microsoft.com/office/powerpoint/2010/main" val="31407887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 Mother / Test Data Builder</a:t>
            </a:r>
            <a:endParaRPr lang="en-AU" dirty="0"/>
          </a:p>
        </p:txBody>
      </p:sp>
      <p:sp>
        <p:nvSpPr>
          <p:cNvPr id="3" name="Content Placeholder 2"/>
          <p:cNvSpPr>
            <a:spLocks noGrp="1"/>
          </p:cNvSpPr>
          <p:nvPr>
            <p:ph idx="1"/>
          </p:nvPr>
        </p:nvSpPr>
        <p:spPr/>
        <p:txBody>
          <a:bodyPr/>
          <a:lstStyle/>
          <a:p>
            <a:r>
              <a:rPr lang="en-AU" dirty="0" smtClean="0"/>
              <a:t>Two powerful patterns that compliment</a:t>
            </a:r>
          </a:p>
          <a:p>
            <a:r>
              <a:rPr lang="en-AU" dirty="0" smtClean="0"/>
              <a:t>Improves consistency, clarity of intent, tests-as-documentation, readability, maintainability</a:t>
            </a:r>
          </a:p>
          <a:p>
            <a:r>
              <a:rPr lang="en-AU" dirty="0" smtClean="0"/>
              <a:t>Allows you to simplify complex data setup</a:t>
            </a:r>
          </a:p>
          <a:p>
            <a:endParaRPr lang="en-AU" dirty="0"/>
          </a:p>
          <a:p>
            <a:r>
              <a:rPr lang="en-AU" i="1" dirty="0" smtClean="0"/>
              <a:t>Tip</a:t>
            </a:r>
            <a:r>
              <a:rPr lang="en-AU" dirty="0" smtClean="0"/>
              <a:t>: </a:t>
            </a:r>
            <a:r>
              <a:rPr lang="en-AU" dirty="0" smtClean="0"/>
              <a:t>If you are using .NET check out </a:t>
            </a:r>
            <a:r>
              <a:rPr lang="en-AU" dirty="0" err="1" smtClean="0"/>
              <a:t>TestStack.Dossier</a:t>
            </a:r>
            <a:endParaRPr lang="en-AU" i="1"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27787718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197546"/>
            <a:ext cx="9504878" cy="4536505"/>
          </a:xfrm>
        </p:spPr>
        <p:txBody>
          <a:bodyPr/>
          <a:lstStyle/>
          <a:p>
            <a:r>
              <a:rPr lang="en-AU" sz="7200" smtClean="0"/>
              <a:t>Question </a:t>
            </a:r>
            <a:r>
              <a:rPr lang="en-AU" sz="7200" dirty="0" smtClean="0"/>
              <a:t>to ask yourself: </a:t>
            </a:r>
            <a:r>
              <a:rPr lang="en-AU" sz="5400" dirty="0" smtClean="0"/>
              <a:t>Are you happy with amount of effort, overall confidence and speed of feedback?</a:t>
            </a:r>
            <a:endParaRPr lang="en-AU" sz="5400"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35</a:t>
            </a:fld>
            <a:endParaRPr lang="en-AU" dirty="0"/>
          </a:p>
        </p:txBody>
      </p:sp>
    </p:spTree>
    <p:extLst>
      <p:ext uri="{BB962C8B-B14F-4D97-AF65-F5344CB8AC3E}">
        <p14:creationId xmlns:p14="http://schemas.microsoft.com/office/powerpoint/2010/main" val="32849714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8000"/>
              </a:lnSpc>
            </a:pPr>
            <a:r>
              <a:rPr lang="en-AU" dirty="0" smtClean="0"/>
              <a:t>Thankyou!</a:t>
            </a:r>
            <a:br>
              <a:rPr lang="en-AU" dirty="0" smtClean="0"/>
            </a:br>
            <a:r>
              <a:rPr lang="en-AU" dirty="0"/>
              <a:t/>
            </a:r>
            <a:br>
              <a:rPr lang="en-AU" dirty="0"/>
            </a:br>
            <a:r>
              <a:rPr lang="en-AU" dirty="0" smtClean="0"/>
              <a:t>	Questions?</a:t>
            </a:r>
            <a:endParaRPr lang="en-AU" dirty="0"/>
          </a:p>
        </p:txBody>
      </p:sp>
      <p:sp>
        <p:nvSpPr>
          <p:cNvPr id="4" name="TextBox 3"/>
          <p:cNvSpPr txBox="1"/>
          <p:nvPr/>
        </p:nvSpPr>
        <p:spPr>
          <a:xfrm>
            <a:off x="4222935" y="5518026"/>
            <a:ext cx="4046684" cy="1200329"/>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p>
          <a:p>
            <a:pPr algn="r"/>
            <a:r>
              <a:rPr lang="en-GB" sz="2400" dirty="0" smtClean="0">
                <a:solidFill>
                  <a:schemeClr val="bg1"/>
                </a:solidFill>
              </a:rPr>
              <a:t>@</a:t>
            </a:r>
            <a:r>
              <a:rPr lang="en-GB" sz="2400" dirty="0" err="1" smtClean="0">
                <a:solidFill>
                  <a:schemeClr val="bg1"/>
                </a:solidFill>
              </a:rPr>
              <a:t>robdmoore</a:t>
            </a:r>
            <a:endParaRPr lang="en-AU" sz="2400" dirty="0">
              <a:solidFill>
                <a:schemeClr val="bg1"/>
              </a:solidFill>
            </a:endParaRPr>
          </a:p>
        </p:txBody>
      </p:sp>
      <p:sp>
        <p:nvSpPr>
          <p:cNvPr id="5" name="TextBox 4"/>
          <p:cNvSpPr txBox="1"/>
          <p:nvPr/>
        </p:nvSpPr>
        <p:spPr>
          <a:xfrm>
            <a:off x="406574" y="5518026"/>
            <a:ext cx="3531288" cy="1200329"/>
          </a:xfrm>
          <a:prstGeom prst="rect">
            <a:avLst/>
          </a:prstGeom>
          <a:noFill/>
        </p:spPr>
        <p:txBody>
          <a:bodyPr wrap="none" rtlCol="0">
            <a:spAutoFit/>
          </a:bodyPr>
          <a:lstStyle/>
          <a:p>
            <a:r>
              <a:rPr lang="en-GB" sz="2400" dirty="0" smtClean="0">
                <a:solidFill>
                  <a:schemeClr val="bg1"/>
                </a:solidFill>
              </a:rPr>
              <a:t>Matt Davies</a:t>
            </a:r>
          </a:p>
          <a:p>
            <a:r>
              <a:rPr lang="en-GB" sz="2400" dirty="0" smtClean="0">
                <a:solidFill>
                  <a:schemeClr val="bg1"/>
                </a:solidFill>
              </a:rPr>
              <a:t>Lead Consultant, Readify</a:t>
            </a:r>
          </a:p>
          <a:p>
            <a:r>
              <a:rPr lang="en-GB" sz="2400" dirty="0" smtClean="0">
                <a:solidFill>
                  <a:schemeClr val="bg1"/>
                </a:solidFill>
              </a:rPr>
              <a:t>@</a:t>
            </a:r>
            <a:r>
              <a:rPr lang="en-GB" sz="2400" dirty="0" err="1" smtClean="0">
                <a:solidFill>
                  <a:schemeClr val="bg1"/>
                </a:solidFill>
              </a:rPr>
              <a:t>mdaviesnet</a:t>
            </a:r>
            <a:endParaRPr lang="en-AU" sz="2400" dirty="0">
              <a:solidFill>
                <a:schemeClr val="bg1"/>
              </a:solidFill>
            </a:endParaRPr>
          </a:p>
        </p:txBody>
      </p:sp>
      <p:sp>
        <p:nvSpPr>
          <p:cNvPr id="3" name="Rectangle 2"/>
          <p:cNvSpPr/>
          <p:nvPr/>
        </p:nvSpPr>
        <p:spPr>
          <a:xfrm>
            <a:off x="2523816" y="117426"/>
            <a:ext cx="3398238" cy="415498"/>
          </a:xfrm>
          <a:prstGeom prst="rect">
            <a:avLst/>
          </a:prstGeom>
        </p:spPr>
        <p:txBody>
          <a:bodyPr wrap="none">
            <a:spAutoFit/>
          </a:bodyPr>
          <a:lstStyle/>
          <a:p>
            <a:r>
              <a:rPr lang="en-AU" b="1" dirty="0">
                <a:solidFill>
                  <a:schemeClr val="bg1"/>
                </a:solidFill>
              </a:rPr>
              <a:t>http://bit.ly/microtesting</a:t>
            </a:r>
          </a:p>
        </p:txBody>
      </p:sp>
    </p:spTree>
    <p:extLst>
      <p:ext uri="{BB962C8B-B14F-4D97-AF65-F5344CB8AC3E}">
        <p14:creationId xmlns:p14="http://schemas.microsoft.com/office/powerpoint/2010/main" val="6284699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Further reading</a:t>
            </a:r>
            <a:endParaRPr lang="en-AU" dirty="0"/>
          </a:p>
        </p:txBody>
      </p:sp>
      <p:sp>
        <p:nvSpPr>
          <p:cNvPr id="3" name="Content Placeholder 2"/>
          <p:cNvSpPr>
            <a:spLocks noGrp="1"/>
          </p:cNvSpPr>
          <p:nvPr>
            <p:ph idx="1"/>
          </p:nvPr>
        </p:nvSpPr>
        <p:spPr/>
        <p:txBody>
          <a:bodyPr/>
          <a:lstStyle/>
          <a:p>
            <a:r>
              <a:rPr lang="en-AU" sz="2800">
                <a:hlinkClick r:id="rId2"/>
              </a:rPr>
              <a:t>http://robdmoore.id.au/blog/2015/01/26/testing-i-dont-even/</a:t>
            </a:r>
            <a:endParaRPr lang="en-AU" sz="2800"/>
          </a:p>
          <a:p>
            <a:r>
              <a:rPr lang="en-AU" sz="2800" dirty="0">
                <a:hlinkClick r:id="rId3"/>
              </a:rPr>
              <a:t>http://robdmoore.id.au/blog/2013/05/26/test-data-generation-the-right-way-object-mother-test-data-builders-nsubstitute-nbuilder/</a:t>
            </a:r>
            <a:endParaRPr lang="en-AU" sz="2800" dirty="0"/>
          </a:p>
          <a:p>
            <a:r>
              <a:rPr lang="en-AU" sz="2800" dirty="0">
                <a:hlinkClick r:id="rId4"/>
              </a:rPr>
              <a:t>http://robdmoore.id.au/blog/2014/01/23/test-naming-automated-testing-series/</a:t>
            </a:r>
            <a:endParaRPr lang="en-AU" sz="2800" dirty="0"/>
          </a:p>
          <a:p>
            <a:r>
              <a:rPr lang="en-AU" sz="2800" dirty="0">
                <a:hlinkClick r:id="rId5"/>
              </a:rPr>
              <a:t>https://vimeo.com/68375232</a:t>
            </a:r>
            <a:endParaRPr lang="en-AU" sz="2800" dirty="0"/>
          </a:p>
          <a:p>
            <a:r>
              <a:rPr lang="en-AU" sz="2800" dirty="0">
                <a:hlinkClick r:id="rId6"/>
              </a:rPr>
              <a:t>https://</a:t>
            </a:r>
            <a:r>
              <a:rPr lang="en-AU" sz="2800" dirty="0" smtClean="0">
                <a:hlinkClick r:id="rId6"/>
              </a:rPr>
              <a:t>vimeo.com/68390508</a:t>
            </a:r>
            <a:endParaRPr lang="en-AU" sz="2800"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37</a:t>
            </a:fld>
            <a:endParaRPr lang="en-AU"/>
          </a:p>
        </p:txBody>
      </p:sp>
    </p:spTree>
    <p:extLst>
      <p:ext uri="{BB962C8B-B14F-4D97-AF65-F5344CB8AC3E}">
        <p14:creationId xmlns:p14="http://schemas.microsoft.com/office/powerpoint/2010/main" val="756219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1495806" cy="6868134"/>
          </a:xfrm>
        </p:spPr>
      </p:pic>
      <p:sp>
        <p:nvSpPr>
          <p:cNvPr id="3" name="TextBox 2"/>
          <p:cNvSpPr txBox="1"/>
          <p:nvPr/>
        </p:nvSpPr>
        <p:spPr>
          <a:xfrm>
            <a:off x="190550" y="189434"/>
            <a:ext cx="184731" cy="415498"/>
          </a:xfrm>
          <a:prstGeom prst="rect">
            <a:avLst/>
          </a:prstGeom>
          <a:solidFill>
            <a:srgbClr val="000000">
              <a:alpha val="40000"/>
            </a:srgbClr>
          </a:solidFill>
          <a:ln>
            <a:noFill/>
          </a:ln>
        </p:spPr>
        <p:txBody>
          <a:bodyPr wrap="none" rtlCol="0">
            <a:spAutoFit/>
          </a:bodyPr>
          <a:lstStyle/>
          <a:p>
            <a:endParaRPr lang="en-AU" b="1" dirty="0">
              <a:solidFill>
                <a:schemeClr val="bg1"/>
              </a:solidFill>
            </a:endParaRPr>
          </a:p>
        </p:txBody>
      </p:sp>
    </p:spTree>
    <p:extLst>
      <p:ext uri="{BB962C8B-B14F-4D97-AF65-F5344CB8AC3E}">
        <p14:creationId xmlns:p14="http://schemas.microsoft.com/office/powerpoint/2010/main" val="33500220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Theory</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5</a:t>
            </a:fld>
            <a:endParaRPr lang="en-AU" dirty="0"/>
          </a:p>
        </p:txBody>
      </p:sp>
      <p:sp>
        <p:nvSpPr>
          <p:cNvPr id="3" name="TextBox 2"/>
          <p:cNvSpPr txBox="1"/>
          <p:nvPr/>
        </p:nvSpPr>
        <p:spPr>
          <a:xfrm flipH="1">
            <a:off x="3790950" y="1413570"/>
            <a:ext cx="2880320" cy="1200329"/>
          </a:xfrm>
          <a:prstGeom prst="rect">
            <a:avLst/>
          </a:prstGeom>
          <a:noFill/>
        </p:spPr>
        <p:txBody>
          <a:bodyPr wrap="square" rtlCol="0">
            <a:spAutoFit/>
          </a:bodyPr>
          <a:lstStyle/>
          <a:p>
            <a:r>
              <a:rPr lang="en-US" sz="7200" dirty="0" smtClean="0">
                <a:solidFill>
                  <a:schemeClr val="bg1"/>
                </a:solidFill>
                <a:latin typeface="+mj-lt"/>
              </a:rPr>
              <a:t>(sorry)</a:t>
            </a:r>
            <a:endParaRPr lang="en-AU" sz="7200" dirty="0">
              <a:solidFill>
                <a:schemeClr val="bg1"/>
              </a:solidFill>
              <a:latin typeface="+mj-lt"/>
            </a:endParaRPr>
          </a:p>
        </p:txBody>
      </p:sp>
      <p:sp>
        <p:nvSpPr>
          <p:cNvPr id="6" name="TextBox 5"/>
          <p:cNvSpPr txBox="1"/>
          <p:nvPr/>
        </p:nvSpPr>
        <p:spPr>
          <a:xfrm flipH="1">
            <a:off x="5570590" y="4869954"/>
            <a:ext cx="5282873" cy="1384995"/>
          </a:xfrm>
          <a:prstGeom prst="rect">
            <a:avLst/>
          </a:prstGeom>
          <a:noFill/>
        </p:spPr>
        <p:txBody>
          <a:bodyPr wrap="square" rtlCol="0">
            <a:spAutoFit/>
          </a:bodyPr>
          <a:lstStyle/>
          <a:p>
            <a:r>
              <a:rPr lang="en-US" sz="2800" dirty="0" smtClean="0">
                <a:solidFill>
                  <a:schemeClr val="bg1"/>
                </a:solidFill>
              </a:rPr>
              <a:t>p.s. don’t worry, we promise we will deliver and burn the testing pyramid – keep an eye out for it</a:t>
            </a:r>
            <a:endParaRPr lang="en-AU" sz="2800" dirty="0">
              <a:solidFill>
                <a:schemeClr val="bg1"/>
              </a:solidFill>
            </a:endParaRPr>
          </a:p>
        </p:txBody>
      </p:sp>
    </p:spTree>
    <p:extLst>
      <p:ext uri="{BB962C8B-B14F-4D97-AF65-F5344CB8AC3E}">
        <p14:creationId xmlns:p14="http://schemas.microsoft.com/office/powerpoint/2010/main" val="332951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68" b="6068"/>
          <a:stretch>
            <a:fillRect/>
          </a:stretch>
        </p:blipFill>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smtClean="0">
                <a:solidFill>
                  <a:schemeClr val="bg1"/>
                </a:solidFill>
              </a:rPr>
              <a:t>Speed</a:t>
            </a:r>
            <a:endParaRPr lang="en-GB" dirty="0">
              <a:solidFill>
                <a:schemeClr val="bg1"/>
              </a:solidFill>
            </a:endParaRPr>
          </a:p>
        </p:txBody>
      </p:sp>
      <p:sp>
        <p:nvSpPr>
          <p:cNvPr id="6" name="Rectangle 5"/>
          <p:cNvSpPr/>
          <p:nvPr/>
        </p:nvSpPr>
        <p:spPr>
          <a:xfrm>
            <a:off x="6239222" y="5878066"/>
            <a:ext cx="3727302" cy="769441"/>
          </a:xfrm>
          <a:prstGeom prst="rect">
            <a:avLst/>
          </a:prstGeom>
        </p:spPr>
        <p:txBody>
          <a:bodyPr wrap="none">
            <a:spAutoFit/>
          </a:bodyPr>
          <a:lstStyle/>
          <a:p>
            <a:r>
              <a:rPr lang="en-GB" sz="4400" dirty="0">
                <a:solidFill>
                  <a:schemeClr val="bg1"/>
                </a:solidFill>
              </a:rPr>
              <a:t> vs confidence</a:t>
            </a:r>
            <a:endParaRPr lang="en-AU" sz="4400" dirty="0">
              <a:solidFill>
                <a:schemeClr val="bg1"/>
              </a:solidFill>
            </a:endParaRPr>
          </a:p>
        </p:txBody>
      </p:sp>
      <p:sp>
        <p:nvSpPr>
          <p:cNvPr id="7" name="TextBox 6"/>
          <p:cNvSpPr txBox="1"/>
          <p:nvPr/>
        </p:nvSpPr>
        <p:spPr>
          <a:xfrm>
            <a:off x="5159102" y="4653930"/>
            <a:ext cx="500458" cy="938719"/>
          </a:xfrm>
          <a:prstGeom prst="rect">
            <a:avLst/>
          </a:prstGeom>
          <a:noFill/>
        </p:spPr>
        <p:txBody>
          <a:bodyPr wrap="none" rtlCol="0">
            <a:spAutoFit/>
          </a:bodyPr>
          <a:lstStyle/>
          <a:p>
            <a:r>
              <a:rPr lang="en-GB" sz="5500" dirty="0" smtClean="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6292257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4" name="Straight Arrow Connector 3"/>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70670" y="1125538"/>
            <a:ext cx="1047082"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a:t>
            </a:r>
            <a:endParaRPr lang="en-AU" dirty="0">
              <a:solidFill>
                <a:srgbClr val="E5007E"/>
              </a:solidFill>
              <a:latin typeface="SketchFlow Print" panose="02000000000000000000" pitchFamily="2" charset="0"/>
            </a:endParaRPr>
          </a:p>
        </p:txBody>
      </p:sp>
      <p:sp>
        <p:nvSpPr>
          <p:cNvPr id="8" name="TextBox 7"/>
          <p:cNvSpPr txBox="1"/>
          <p:nvPr/>
        </p:nvSpPr>
        <p:spPr>
          <a:xfrm>
            <a:off x="7103318" y="5590034"/>
            <a:ext cx="1632178"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Confidence</a:t>
            </a:r>
          </a:p>
        </p:txBody>
      </p:sp>
      <p:sp>
        <p:nvSpPr>
          <p:cNvPr id="13" name="TextBox 12"/>
          <p:cNvSpPr txBox="1"/>
          <p:nvPr/>
        </p:nvSpPr>
        <p:spPr>
          <a:xfrm>
            <a:off x="6671270" y="3861940"/>
            <a:ext cx="1452642" cy="415498"/>
          </a:xfrm>
          <a:prstGeom prst="rect">
            <a:avLst/>
          </a:prstGeom>
          <a:noFill/>
        </p:spPr>
        <p:txBody>
          <a:bodyPr wrap="none" rtlCol="0">
            <a:spAutoFit/>
          </a:bodyPr>
          <a:lstStyle/>
          <a:p>
            <a:r>
              <a:rPr lang="en-AU" dirty="0" smtClean="0">
                <a:latin typeface="SketchFlow Print" panose="02000000000000000000" pitchFamily="2" charset="0"/>
              </a:rPr>
              <a:t>UI testing</a:t>
            </a:r>
            <a:endParaRPr lang="en-AU" dirty="0">
              <a:latin typeface="SketchFlow Print" panose="02000000000000000000" pitchFamily="2" charset="0"/>
            </a:endParaRPr>
          </a:p>
        </p:txBody>
      </p:sp>
      <p:sp>
        <p:nvSpPr>
          <p:cNvPr id="14" name="TextBox 13"/>
          <p:cNvSpPr txBox="1"/>
          <p:nvPr/>
        </p:nvSpPr>
        <p:spPr>
          <a:xfrm>
            <a:off x="7613233" y="4825773"/>
            <a:ext cx="2124299" cy="415498"/>
          </a:xfrm>
          <a:prstGeom prst="rect">
            <a:avLst/>
          </a:prstGeom>
          <a:noFill/>
        </p:spPr>
        <p:txBody>
          <a:bodyPr wrap="none" rtlCol="0">
            <a:spAutoFit/>
          </a:bodyPr>
          <a:lstStyle/>
          <a:p>
            <a:r>
              <a:rPr lang="en-AU" dirty="0" smtClean="0">
                <a:latin typeface="SketchFlow Print" panose="02000000000000000000" pitchFamily="2" charset="0"/>
              </a:rPr>
              <a:t>Manual testing</a:t>
            </a:r>
            <a:endParaRPr lang="en-AU" dirty="0">
              <a:latin typeface="SketchFlow Print" panose="02000000000000000000" pitchFamily="2" charset="0"/>
            </a:endParaRPr>
          </a:p>
        </p:txBody>
      </p:sp>
      <p:sp>
        <p:nvSpPr>
          <p:cNvPr id="15" name="TextBox 14"/>
          <p:cNvSpPr txBox="1"/>
          <p:nvPr/>
        </p:nvSpPr>
        <p:spPr>
          <a:xfrm>
            <a:off x="7103318" y="643925"/>
            <a:ext cx="3661387" cy="523220"/>
          </a:xfrm>
          <a:prstGeom prst="rect">
            <a:avLst/>
          </a:prstGeom>
          <a:noFill/>
        </p:spPr>
        <p:txBody>
          <a:bodyPr wrap="none" rtlCol="0">
            <a:spAutoFit/>
          </a:bodyPr>
          <a:lstStyle/>
          <a:p>
            <a:r>
              <a:rPr lang="en-AU" sz="1400" dirty="0" smtClean="0"/>
              <a:t>* Ignoring other factors – this is just looking</a:t>
            </a:r>
          </a:p>
          <a:p>
            <a:r>
              <a:rPr lang="en-AU" sz="1400" dirty="0" smtClean="0"/>
              <a:t>at speed and confidence</a:t>
            </a:r>
            <a:endParaRPr lang="en-AU" sz="1400" dirty="0"/>
          </a:p>
        </p:txBody>
      </p:sp>
      <p:sp>
        <p:nvSpPr>
          <p:cNvPr id="16" name="TextBox 15"/>
          <p:cNvSpPr txBox="1"/>
          <p:nvPr/>
        </p:nvSpPr>
        <p:spPr>
          <a:xfrm>
            <a:off x="2638822" y="1211833"/>
            <a:ext cx="1646605" cy="415498"/>
          </a:xfrm>
          <a:prstGeom prst="rect">
            <a:avLst/>
          </a:prstGeom>
          <a:noFill/>
        </p:spPr>
        <p:txBody>
          <a:bodyPr wrap="none" rtlCol="0">
            <a:spAutoFit/>
          </a:bodyPr>
          <a:lstStyle/>
          <a:p>
            <a:r>
              <a:rPr lang="en-AU" dirty="0" smtClean="0">
                <a:latin typeface="SketchFlow Print" panose="02000000000000000000" pitchFamily="2" charset="0"/>
              </a:rPr>
              <a:t>“unit” tests</a:t>
            </a:r>
            <a:endParaRPr lang="en-AU" dirty="0">
              <a:latin typeface="SketchFlow Print" panose="02000000000000000000" pitchFamily="2" charset="0"/>
            </a:endParaRPr>
          </a:p>
        </p:txBody>
      </p:sp>
      <p:sp>
        <p:nvSpPr>
          <p:cNvPr id="17" name="TextBox 16"/>
          <p:cNvSpPr txBox="1"/>
          <p:nvPr/>
        </p:nvSpPr>
        <p:spPr>
          <a:xfrm>
            <a:off x="3646934" y="2164488"/>
            <a:ext cx="2848857" cy="415498"/>
          </a:xfrm>
          <a:prstGeom prst="rect">
            <a:avLst/>
          </a:prstGeom>
          <a:noFill/>
        </p:spPr>
        <p:txBody>
          <a:bodyPr wrap="none" rtlCol="0">
            <a:spAutoFit/>
          </a:bodyPr>
          <a:lstStyle/>
          <a:p>
            <a:r>
              <a:rPr lang="en-AU" dirty="0" smtClean="0">
                <a:latin typeface="SketchFlow Print" panose="02000000000000000000" pitchFamily="2" charset="0"/>
              </a:rPr>
              <a:t>real database calls</a:t>
            </a:r>
            <a:endParaRPr lang="en-AU" dirty="0">
              <a:latin typeface="SketchFlow Print" panose="02000000000000000000" pitchFamily="2" charset="0"/>
            </a:endParaRPr>
          </a:p>
        </p:txBody>
      </p:sp>
    </p:spTree>
    <p:extLst>
      <p:ext uri="{BB962C8B-B14F-4D97-AF65-F5344CB8AC3E}">
        <p14:creationId xmlns:p14="http://schemas.microsoft.com/office/powerpoint/2010/main" val="30947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Testing pyramid</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8</a:t>
            </a:fld>
            <a:endParaRPr lang="en-AU"/>
          </a:p>
        </p:txBody>
      </p:sp>
      <p:pic>
        <p:nvPicPr>
          <p:cNvPr id="102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9157286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Jimmy </a:t>
            </a:r>
            <a:r>
              <a:rPr lang="en-GB" dirty="0" err="1" smtClean="0"/>
              <a:t>Bogard’s</a:t>
            </a:r>
            <a:r>
              <a:rPr lang="en-GB" dirty="0" smtClean="0"/>
              <a:t> testing pyramid</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9</a:t>
            </a:fld>
            <a:endParaRPr lang="en-AU"/>
          </a:p>
        </p:txBody>
      </p:sp>
      <p:grpSp>
        <p:nvGrpSpPr>
          <p:cNvPr id="8" name="Group 7"/>
          <p:cNvGrpSpPr/>
          <p:nvPr/>
        </p:nvGrpSpPr>
        <p:grpSpPr>
          <a:xfrm>
            <a:off x="5035592" y="2700409"/>
            <a:ext cx="1584177" cy="2344938"/>
            <a:chOff x="5087093" y="2760161"/>
            <a:chExt cx="1584177" cy="2344938"/>
          </a:xfrm>
        </p:grpSpPr>
        <p:sp>
          <p:nvSpPr>
            <p:cNvPr id="9" name="TextBox 8"/>
            <p:cNvSpPr txBox="1"/>
            <p:nvPr/>
          </p:nvSpPr>
          <p:spPr>
            <a:xfrm>
              <a:off x="5473037" y="2760161"/>
              <a:ext cx="766185" cy="461665"/>
            </a:xfrm>
            <a:prstGeom prst="rect">
              <a:avLst/>
            </a:prstGeom>
            <a:solidFill>
              <a:schemeClr val="bg1"/>
            </a:solidFill>
          </p:spPr>
          <p:txBody>
            <a:bodyPr wrap="square" rtlCol="0">
              <a:spAutoFit/>
            </a:bodyPr>
            <a:lstStyle/>
            <a:p>
              <a:r>
                <a:rPr lang="en-AU" sz="1200" dirty="0" smtClean="0">
                  <a:solidFill>
                    <a:srgbClr val="800080"/>
                  </a:solidFill>
                  <a:latin typeface="Comic Sans MS" panose="030F0702030302020204" pitchFamily="66" charset="0"/>
                </a:rPr>
                <a:t>Slow as</a:t>
              </a:r>
            </a:p>
            <a:p>
              <a:pPr algn="ctr"/>
              <a:r>
                <a:rPr lang="en-AU" sz="1200" dirty="0" smtClean="0">
                  <a:solidFill>
                    <a:srgbClr val="800080"/>
                  </a:solidFill>
                  <a:latin typeface="Comic Sans MS" panose="030F0702030302020204" pitchFamily="66" charset="0"/>
                </a:rPr>
                <a:t>hell</a:t>
              </a:r>
              <a:endParaRPr lang="en-AU" sz="1200" dirty="0">
                <a:solidFill>
                  <a:srgbClr val="800080"/>
                </a:solidFill>
                <a:latin typeface="Comic Sans MS" panose="030F0702030302020204" pitchFamily="66" charset="0"/>
              </a:endParaRPr>
            </a:p>
          </p:txBody>
        </p:sp>
        <p:sp>
          <p:nvSpPr>
            <p:cNvPr id="10" name="TextBox 9"/>
            <p:cNvSpPr txBox="1"/>
            <p:nvPr/>
          </p:nvSpPr>
          <p:spPr>
            <a:xfrm>
              <a:off x="5087093" y="3526017"/>
              <a:ext cx="1584177"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Slow</a:t>
              </a:r>
              <a:endParaRPr lang="en-AU" dirty="0">
                <a:solidFill>
                  <a:srgbClr val="800080"/>
                </a:solidFill>
                <a:latin typeface="Comic Sans MS" panose="030F0702030302020204" pitchFamily="66" charset="0"/>
              </a:endParaRPr>
            </a:p>
          </p:txBody>
        </p:sp>
        <p:sp>
          <p:nvSpPr>
            <p:cNvPr id="11" name="TextBox 10"/>
            <p:cNvSpPr txBox="1"/>
            <p:nvPr/>
          </p:nvSpPr>
          <p:spPr>
            <a:xfrm>
              <a:off x="5161198" y="4689601"/>
              <a:ext cx="1510072"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Fast</a:t>
              </a:r>
              <a:endParaRPr lang="en-AU" dirty="0">
                <a:solidFill>
                  <a:srgbClr val="800080"/>
                </a:solidFill>
                <a:latin typeface="Comic Sans MS" panose="030F0702030302020204" pitchFamily="66" charset="0"/>
              </a:endParaRPr>
            </a:p>
          </p:txBody>
        </p:sp>
      </p:gr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133991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id="{D32EED5F-D631-4074-B237-D7846E6C8192}" vid="{2772B275-BA83-40C8-AEF9-8563C1EEC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9D014647A87064D814C8515C584B628" ma:contentTypeVersion="3" ma:contentTypeDescription="Create a new document." ma:contentTypeScope="" ma:versionID="0b29edbf52351b9d780945f0cd2466d7">
  <xsd:schema xmlns:xsd="http://www.w3.org/2001/XMLSchema" xmlns:xs="http://www.w3.org/2001/XMLSchema" xmlns:p="http://schemas.microsoft.com/office/2006/metadata/properties" xmlns:ns3="e6d84a7a-ecae-44e9-8fbf-4bc2c0c209d1" targetNamespace="http://schemas.microsoft.com/office/2006/metadata/properties" ma:root="true" ma:fieldsID="c5156eb0902b402abe171bfff8fdaff0" ns3:_="">
    <xsd:import namespace="e6d84a7a-ecae-44e9-8fbf-4bc2c0c209d1"/>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84a7a-ecae-44e9-8fbf-4bc2c0c209d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2FCBA9-0E7F-4D64-B543-2B2870B85E8B}">
  <ds:schemaRefs>
    <ds:schemaRef ds:uri="http://schemas.microsoft.com/sharepoint/v3/contenttype/forms"/>
  </ds:schemaRefs>
</ds:datastoreItem>
</file>

<file path=customXml/itemProps2.xml><?xml version="1.0" encoding="utf-8"?>
<ds:datastoreItem xmlns:ds="http://schemas.openxmlformats.org/officeDocument/2006/customXml" ds:itemID="{1B9FA1EF-CD23-4139-920B-9EDB05CD48C7}">
  <ds:schemaRefs>
    <ds:schemaRef ds:uri="http://schemas.microsoft.com/office/2006/documentManagement/types"/>
    <ds:schemaRef ds:uri="http://purl.org/dc/terms/"/>
    <ds:schemaRef ds:uri="http://purl.org/dc/dcmitype/"/>
    <ds:schemaRef ds:uri="http://purl.org/dc/elements/1.1/"/>
    <ds:schemaRef ds:uri="http://schemas.openxmlformats.org/package/2006/metadata/core-properties"/>
    <ds:schemaRef ds:uri="http://schemas.microsoft.com/office/infopath/2007/PartnerControls"/>
    <ds:schemaRef ds:uri="e6d84a7a-ecae-44e9-8fbf-4bc2c0c209d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CDF9C5E8-6DC7-4012-96F8-C5279EC39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84a7a-ecae-44e9-8fbf-4bc2c0c2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Readify PowerPoint</Template>
  <TotalTime>1256</TotalTime>
  <Words>2230</Words>
  <Application>Microsoft Office PowerPoint</Application>
  <PresentationFormat>Custom</PresentationFormat>
  <Paragraphs>387</Paragraphs>
  <Slides>37</Slides>
  <Notes>35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Calibri</vt:lpstr>
      <vt:lpstr>Comic Sans MS</vt:lpstr>
      <vt:lpstr>Segoe UI</vt:lpstr>
      <vt:lpstr>SegoeUI</vt:lpstr>
      <vt:lpstr>SegoeUI-Bold</vt:lpstr>
      <vt:lpstr>SegoeUI-Semilight</vt:lpstr>
      <vt:lpstr>SketchFlow Print</vt:lpstr>
      <vt:lpstr>Wingdings</vt:lpstr>
      <vt:lpstr>Readify Theme</vt:lpstr>
      <vt:lpstr>Microtesting  How we set fire to the testing pyramid while maintaining confidence</vt:lpstr>
      <vt:lpstr>Why microtesting?</vt:lpstr>
      <vt:lpstr>PowerPoint Presentation</vt:lpstr>
      <vt:lpstr>PowerPoint Presentation</vt:lpstr>
      <vt:lpstr>Theory</vt:lpstr>
      <vt:lpstr>PowerPoint Presentation</vt:lpstr>
      <vt:lpstr>PowerPoint Presentation</vt:lpstr>
      <vt:lpstr>Testing pyramid</vt:lpstr>
      <vt:lpstr>Jimmy Bogard’s testing pyramid</vt:lpstr>
      <vt:lpstr>Our testing pyramid</vt:lpstr>
      <vt:lpstr>“The ultimate goal here is to ship code it’s not to write tests; tests are just a means to the end of shipping code.”  “I can have 100% code coverage and have noone use my product and I can have 0% code coverage and it’s a huge success; there is no correlation between the two things.” </vt:lpstr>
      <vt:lpstr>So, how do we decide on a testing strategy then?</vt:lpstr>
      <vt:lpstr>“Challenge yourself to start simple then inspect and adapt”</vt:lpstr>
      <vt:lpstr>Setting a testing strategy</vt:lpstr>
      <vt:lpstr>Is that an oversimplification?</vt:lpstr>
      <vt:lpstr>Enterprise Grade Testing™</vt:lpstr>
      <vt:lpstr>What testing strategy have we found effective?</vt:lpstr>
      <vt:lpstr>Context</vt:lpstr>
      <vt:lpstr>Subcutaneous tests</vt:lpstr>
      <vt:lpstr>Usual testing strategy</vt:lpstr>
      <vt:lpstr>What about “unit” tests?</vt:lpstr>
      <vt:lpstr>Implementation tests (“unit” tests)</vt:lpstr>
      <vt:lpstr>Demo Implementation unit tests vs subcutaneous test</vt:lpstr>
      <vt:lpstr>Subcutaneous test advantages</vt:lpstr>
      <vt:lpstr>PowerPoint Presentation</vt:lpstr>
      <vt:lpstr>What techniques do we use to make subcutaneous testing easier / more maintainable?</vt:lpstr>
      <vt:lpstr>Context</vt:lpstr>
      <vt:lpstr>Behaviour over implementation</vt:lpstr>
      <vt:lpstr>Demo Bddfy / class per scenario</vt:lpstr>
      <vt:lpstr>Driving tests via DI container</vt:lpstr>
      <vt:lpstr>Avoiding mocks / Hand-rolling</vt:lpstr>
      <vt:lpstr>Demo Hand-rolled mock example</vt:lpstr>
      <vt:lpstr>Approval Tests</vt:lpstr>
      <vt:lpstr>Object Mother / Test Data Builder</vt:lpstr>
      <vt:lpstr>Question to ask yourself: Are you happy with amount of effort, overall confidence and speed of feedback?</vt:lpstr>
      <vt:lpstr>Thankyou!   Questions?</vt:lpstr>
      <vt:lpstr>Further reading</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Microtesting  How we set fire to the testing pyramid while maintaining confidence</dc:title>
  <dc:creator>Matt Davies</dc:creator>
  <cp:lastModifiedBy>Matt Davies</cp:lastModifiedBy>
  <cp:revision>150</cp:revision>
  <dcterms:created xsi:type="dcterms:W3CDTF">2015-05-04T07:51:09Z</dcterms:created>
  <dcterms:modified xsi:type="dcterms:W3CDTF">2015-05-26T13:51:18Z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0x010100B9D014647A87064D814C8515C584B628</vt:lpwstr>
  </property>
</Properties>
</file>